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320" r:id="rId2"/>
    <p:sldId id="258" r:id="rId3"/>
    <p:sldId id="269" r:id="rId4"/>
    <p:sldId id="259" r:id="rId5"/>
    <p:sldId id="265" r:id="rId6"/>
    <p:sldId id="267" r:id="rId7"/>
    <p:sldId id="268" r:id="rId8"/>
    <p:sldId id="272" r:id="rId9"/>
    <p:sldId id="300" r:id="rId10"/>
    <p:sldId id="271" r:id="rId11"/>
    <p:sldId id="273" r:id="rId12"/>
    <p:sldId id="275" r:id="rId13"/>
    <p:sldId id="301" r:id="rId14"/>
    <p:sldId id="277" r:id="rId15"/>
    <p:sldId id="274" r:id="rId16"/>
    <p:sldId id="278" r:id="rId17"/>
    <p:sldId id="302" r:id="rId18"/>
    <p:sldId id="280" r:id="rId19"/>
    <p:sldId id="281" r:id="rId20"/>
    <p:sldId id="282" r:id="rId21"/>
    <p:sldId id="303" r:id="rId22"/>
    <p:sldId id="284" r:id="rId23"/>
    <p:sldId id="314" r:id="rId24"/>
    <p:sldId id="315" r:id="rId25"/>
    <p:sldId id="285" r:id="rId26"/>
    <p:sldId id="316" r:id="rId27"/>
    <p:sldId id="317" r:id="rId28"/>
    <p:sldId id="286" r:id="rId29"/>
    <p:sldId id="318" r:id="rId30"/>
    <p:sldId id="304" r:id="rId31"/>
    <p:sldId id="288" r:id="rId32"/>
    <p:sldId id="289" r:id="rId33"/>
    <p:sldId id="297" r:id="rId34"/>
    <p:sldId id="309" r:id="rId35"/>
    <p:sldId id="310" r:id="rId36"/>
    <p:sldId id="311" r:id="rId37"/>
    <p:sldId id="308" r:id="rId38"/>
    <p:sldId id="312" r:id="rId39"/>
    <p:sldId id="305" r:id="rId40"/>
    <p:sldId id="291" r:id="rId41"/>
    <p:sldId id="313" r:id="rId42"/>
    <p:sldId id="298" r:id="rId43"/>
    <p:sldId id="307" r:id="rId44"/>
    <p:sldId id="319" r:id="rId45"/>
    <p:sldId id="306" r:id="rId46"/>
    <p:sldId id="294" r:id="rId47"/>
    <p:sldId id="295" r:id="rId48"/>
    <p:sldId id="299" r:id="rId49"/>
    <p:sldId id="296" r:id="rId50"/>
  </p:sldIdLst>
  <p:sldSz cx="18288000" cy="10287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560"/>
    <a:srgbClr val="2D629C"/>
    <a:srgbClr val="412701"/>
    <a:srgbClr val="0070C0"/>
    <a:srgbClr val="1042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122" autoAdjust="0"/>
    <p:restoredTop sz="96391" autoAdjust="0"/>
  </p:normalViewPr>
  <p:slideViewPr>
    <p:cSldViewPr>
      <p:cViewPr varScale="1">
        <p:scale>
          <a:sx n="77" d="100"/>
          <a:sy n="77" d="100"/>
        </p:scale>
        <p:origin x="732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3E97D4-77D3-4B4D-92B1-90B2DF85097E}" type="datetimeFigureOut">
              <a:rPr lang="ko-KR" altLang="en-US" smtClean="0"/>
              <a:t>2025-09-01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8F2EB0-4637-4BF1-91C5-D8E8913D28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51719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.go.kr/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.go.kr/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.go.kr/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414905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93831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06156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50119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7309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1400" spc="-75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공공조달길잡이</a:t>
            </a:r>
            <a:r>
              <a:rPr lang="ko-KR" altLang="en-US" sz="1400" spc="-35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 </a:t>
            </a:r>
            <a:r>
              <a:rPr lang="ko-KR" altLang="en-US" sz="1400" spc="-70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컨설팅</a:t>
            </a:r>
            <a:r>
              <a:rPr lang="ko-KR" altLang="en-US" sz="1400" spc="-35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 </a:t>
            </a:r>
            <a:r>
              <a:rPr lang="ko-KR" altLang="en-US" sz="1400" spc="-75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서비스를</a:t>
            </a:r>
            <a:r>
              <a:rPr lang="ko-KR" altLang="en-US" sz="1400" spc="-30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 </a:t>
            </a:r>
            <a:r>
              <a:rPr lang="ko-KR" altLang="en-US" sz="1400" spc="-10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받으려면</a:t>
            </a:r>
            <a:r>
              <a:rPr lang="en-US" altLang="ko-KR" sz="1400" spc="-10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?</a:t>
            </a:r>
            <a:endParaRPr lang="ko-KR" altLang="en-US" sz="1400" smtClean="0">
              <a:latin typeface="ONE 모바일고딕 Title OTF"/>
              <a:cs typeface="ONE 모바일고딕 Title OTF"/>
            </a:endParaRPr>
          </a:p>
          <a:p>
            <a:pPr marL="213995" marR="6985" indent="-135890" algn="just">
              <a:lnSpc>
                <a:spcPct val="117600"/>
              </a:lnSpc>
              <a:spcBef>
                <a:spcPts val="1050"/>
              </a:spcBef>
            </a:pPr>
            <a:r>
              <a:rPr lang="ko-KR" altLang="en-US" sz="1200" spc="-45" err="1" smtClean="0">
                <a:solidFill>
                  <a:srgbClr val="231F20"/>
                </a:solidFill>
                <a:latin typeface="-윤고딕320"/>
                <a:cs typeface="-윤고딕320"/>
              </a:rPr>
              <a:t>ㅇ</a:t>
            </a:r>
            <a:r>
              <a:rPr lang="ko-KR" altLang="en-US" sz="1200" spc="-60" smtClean="0">
                <a:solidFill>
                  <a:srgbClr val="231F20"/>
                </a:solidFill>
                <a:latin typeface="-윤고딕320"/>
                <a:cs typeface="-윤고딕320"/>
              </a:rPr>
              <a:t> 우수한</a:t>
            </a:r>
            <a:r>
              <a:rPr lang="ko-KR" altLang="en-US" sz="1200" spc="5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60" smtClean="0">
                <a:solidFill>
                  <a:srgbClr val="231F20"/>
                </a:solidFill>
                <a:latin typeface="-윤고딕320"/>
                <a:cs typeface="-윤고딕320"/>
              </a:rPr>
              <a:t>기술력을</a:t>
            </a:r>
            <a:r>
              <a:rPr lang="ko-KR" altLang="en-US" sz="1200" spc="5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60" smtClean="0">
                <a:solidFill>
                  <a:srgbClr val="231F20"/>
                </a:solidFill>
                <a:latin typeface="-윤고딕320"/>
                <a:cs typeface="-윤고딕320"/>
              </a:rPr>
              <a:t>보유하고</a:t>
            </a:r>
            <a:r>
              <a:rPr lang="ko-KR" altLang="en-US" sz="1200" spc="5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60" smtClean="0">
                <a:solidFill>
                  <a:srgbClr val="231F20"/>
                </a:solidFill>
                <a:latin typeface="-윤고딕320"/>
                <a:cs typeface="-윤고딕320"/>
              </a:rPr>
              <a:t>있지만</a:t>
            </a:r>
            <a:r>
              <a:rPr lang="ko-KR" altLang="en-US" sz="1200" spc="5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60" err="1" smtClean="0">
                <a:solidFill>
                  <a:srgbClr val="231F20"/>
                </a:solidFill>
                <a:latin typeface="-윤고딕320"/>
                <a:cs typeface="-윤고딕320"/>
              </a:rPr>
              <a:t>제품판로</a:t>
            </a:r>
            <a:r>
              <a:rPr lang="ko-KR" altLang="en-US" sz="1200" spc="5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60" smtClean="0">
                <a:solidFill>
                  <a:srgbClr val="231F20"/>
                </a:solidFill>
                <a:latin typeface="-윤고딕320"/>
                <a:cs typeface="-윤고딕320"/>
              </a:rPr>
              <a:t>개척이</a:t>
            </a:r>
            <a:r>
              <a:rPr lang="ko-KR" altLang="en-US" sz="1200" spc="5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60" smtClean="0">
                <a:solidFill>
                  <a:srgbClr val="231F20"/>
                </a:solidFill>
                <a:latin typeface="-윤고딕320"/>
                <a:cs typeface="-윤고딕320"/>
              </a:rPr>
              <a:t>어려웠거나</a:t>
            </a:r>
            <a:r>
              <a:rPr lang="ko-KR" altLang="en-US" sz="1200" spc="5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60" err="1" smtClean="0">
                <a:solidFill>
                  <a:srgbClr val="231F20"/>
                </a:solidFill>
                <a:latin typeface="-윤고딕320"/>
                <a:cs typeface="-윤고딕320"/>
              </a:rPr>
              <a:t>공공조달에</a:t>
            </a:r>
            <a:r>
              <a:rPr lang="ko-KR" altLang="en-US" sz="1200" spc="5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60" smtClean="0">
                <a:solidFill>
                  <a:srgbClr val="231F20"/>
                </a:solidFill>
                <a:latin typeface="-윤고딕320"/>
                <a:cs typeface="-윤고딕320"/>
              </a:rPr>
              <a:t>진입하는</a:t>
            </a:r>
            <a:r>
              <a:rPr lang="ko-KR" altLang="en-US" sz="1200" spc="5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60" smtClean="0">
                <a:solidFill>
                  <a:srgbClr val="231F20"/>
                </a:solidFill>
                <a:latin typeface="-윤고딕320"/>
                <a:cs typeface="-윤고딕320"/>
              </a:rPr>
              <a:t>방법을</a:t>
            </a:r>
            <a:r>
              <a:rPr lang="ko-KR" altLang="en-US" sz="1200" spc="5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65" smtClean="0">
                <a:solidFill>
                  <a:srgbClr val="231F20"/>
                </a:solidFill>
                <a:latin typeface="-윤고딕320"/>
                <a:cs typeface="-윤고딕320"/>
              </a:rPr>
              <a:t>몰라</a:t>
            </a:r>
            <a:r>
              <a:rPr lang="ko-KR" altLang="en-US" sz="1200" spc="-3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60" smtClean="0">
                <a:solidFill>
                  <a:srgbClr val="231F20"/>
                </a:solidFill>
                <a:latin typeface="-윤고딕320"/>
                <a:cs typeface="-윤고딕320"/>
              </a:rPr>
              <a:t>여러 </a:t>
            </a:r>
            <a:r>
              <a:rPr lang="ko-KR" altLang="en-US" sz="1200" spc="-65" smtClean="0">
                <a:solidFill>
                  <a:srgbClr val="231F20"/>
                </a:solidFill>
                <a:latin typeface="-윤고딕320"/>
                <a:cs typeface="-윤고딕320"/>
              </a:rPr>
              <a:t>부서를</a:t>
            </a:r>
            <a:r>
              <a:rPr lang="ko-KR" altLang="en-US" sz="1200" spc="-6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70" smtClean="0">
                <a:solidFill>
                  <a:srgbClr val="231F20"/>
                </a:solidFill>
                <a:latin typeface="-윤고딕320"/>
                <a:cs typeface="-윤고딕320"/>
              </a:rPr>
              <a:t>헤매다가</a:t>
            </a:r>
            <a:r>
              <a:rPr lang="ko-KR" altLang="en-US" sz="1200" spc="-60" smtClean="0">
                <a:solidFill>
                  <a:srgbClr val="231F20"/>
                </a:solidFill>
                <a:latin typeface="-윤고딕320"/>
                <a:cs typeface="-윤고딕320"/>
              </a:rPr>
              <a:t> 결국 </a:t>
            </a:r>
            <a:r>
              <a:rPr lang="ko-KR" altLang="en-US" sz="1200" spc="-65" smtClean="0">
                <a:solidFill>
                  <a:srgbClr val="231F20"/>
                </a:solidFill>
                <a:latin typeface="-윤고딕320"/>
                <a:cs typeface="-윤고딕320"/>
              </a:rPr>
              <a:t>포기한</a:t>
            </a:r>
            <a:r>
              <a:rPr lang="ko-KR" altLang="en-US" sz="1200" spc="-6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65" smtClean="0">
                <a:solidFill>
                  <a:srgbClr val="231F20"/>
                </a:solidFill>
                <a:latin typeface="-윤고딕320"/>
                <a:cs typeface="-윤고딕320"/>
              </a:rPr>
              <a:t>경험이</a:t>
            </a:r>
            <a:r>
              <a:rPr lang="ko-KR" altLang="en-US" sz="1200" spc="-6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70" smtClean="0">
                <a:solidFill>
                  <a:srgbClr val="231F20"/>
                </a:solidFill>
                <a:latin typeface="-윤고딕320"/>
                <a:cs typeface="-윤고딕320"/>
              </a:rPr>
              <a:t>있으시다면</a:t>
            </a:r>
            <a:r>
              <a:rPr lang="ko-KR" altLang="en-US" sz="1200" spc="-6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60" smtClean="0">
                <a:solidFill>
                  <a:srgbClr val="231F20"/>
                </a:solidFill>
                <a:latin typeface="-윤고딕340"/>
                <a:cs typeface="-윤고딕340"/>
              </a:rPr>
              <a:t>이제 </a:t>
            </a:r>
            <a:r>
              <a:rPr lang="ko-KR" altLang="en-US" sz="1200" spc="-70" smtClean="0">
                <a:solidFill>
                  <a:srgbClr val="231F20"/>
                </a:solidFill>
                <a:latin typeface="-윤고딕340"/>
                <a:cs typeface="-윤고딕340"/>
              </a:rPr>
              <a:t>공공조달길잡이를</a:t>
            </a:r>
            <a:r>
              <a:rPr lang="ko-KR" altLang="en-US" sz="1200" spc="-60" smtClean="0">
                <a:solidFill>
                  <a:srgbClr val="231F20"/>
                </a:solidFill>
                <a:latin typeface="-윤고딕340"/>
                <a:cs typeface="-윤고딕340"/>
              </a:rPr>
              <a:t> </a:t>
            </a:r>
            <a:r>
              <a:rPr lang="ko-KR" altLang="en-US" sz="1200" spc="-70" smtClean="0">
                <a:solidFill>
                  <a:srgbClr val="231F20"/>
                </a:solidFill>
                <a:latin typeface="-윤고딕340"/>
                <a:cs typeface="-윤고딕340"/>
              </a:rPr>
              <a:t>찾으세요</a:t>
            </a:r>
            <a:r>
              <a:rPr lang="en-US" altLang="ko-KR" sz="1200" spc="-70" smtClean="0">
                <a:solidFill>
                  <a:srgbClr val="231F20"/>
                </a:solidFill>
                <a:latin typeface="-윤고딕340"/>
                <a:cs typeface="-윤고딕340"/>
              </a:rPr>
              <a:t>!</a:t>
            </a:r>
            <a:endParaRPr lang="ko-KR" altLang="en-US" sz="1200" smtClean="0">
              <a:latin typeface="-윤고딕340"/>
              <a:cs typeface="-윤고딕340"/>
            </a:endParaRPr>
          </a:p>
          <a:p>
            <a:pPr>
              <a:lnSpc>
                <a:spcPct val="100000"/>
              </a:lnSpc>
              <a:spcBef>
                <a:spcPts val="85"/>
              </a:spcBef>
            </a:pPr>
            <a:endParaRPr lang="ko-KR" altLang="en-US" sz="1200" smtClean="0">
              <a:latin typeface="-윤고딕340"/>
              <a:cs typeface="-윤고딕340"/>
            </a:endParaRPr>
          </a:p>
          <a:p>
            <a:pPr marL="78105">
              <a:lnSpc>
                <a:spcPct val="100000"/>
              </a:lnSpc>
              <a:spcBef>
                <a:spcPts val="5"/>
              </a:spcBef>
            </a:pPr>
            <a:r>
              <a:rPr lang="ko-KR" altLang="en-US" sz="1200" spc="-50" err="1" smtClean="0">
                <a:solidFill>
                  <a:srgbClr val="231F20"/>
                </a:solidFill>
                <a:latin typeface="-윤고딕320"/>
                <a:cs typeface="-윤고딕320"/>
              </a:rPr>
              <a:t>ㅇ</a:t>
            </a:r>
            <a:r>
              <a:rPr lang="ko-KR" altLang="en-US" sz="1200" spc="-2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65" smtClean="0">
                <a:solidFill>
                  <a:srgbClr val="231F20"/>
                </a:solidFill>
                <a:latin typeface="-윤고딕320"/>
                <a:cs typeface="-윤고딕320"/>
              </a:rPr>
              <a:t>조달청</a:t>
            </a:r>
            <a:r>
              <a:rPr lang="ko-KR" altLang="en-US" sz="1200" spc="-2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55" smtClean="0">
                <a:solidFill>
                  <a:srgbClr val="231F20"/>
                </a:solidFill>
                <a:latin typeface="-윤고딕320"/>
                <a:cs typeface="-윤고딕320"/>
                <a:hlinkClick r:id="rId3"/>
              </a:rPr>
              <a:t>홈페이지</a:t>
            </a:r>
            <a:r>
              <a:rPr lang="en-US" altLang="ko-KR" sz="1200" spc="-55" smtClean="0">
                <a:solidFill>
                  <a:srgbClr val="231F20"/>
                </a:solidFill>
                <a:latin typeface="-윤고딕320"/>
                <a:cs typeface="-윤고딕320"/>
                <a:hlinkClick r:id="rId3"/>
              </a:rPr>
              <a:t>(www.pps.go.kr</a:t>
            </a:r>
            <a:r>
              <a:rPr lang="ko-KR" altLang="en-US" sz="1200" spc="-2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mtClean="0">
                <a:solidFill>
                  <a:srgbClr val="231F20"/>
                </a:solidFill>
                <a:latin typeface="나눔고딕OTF"/>
                <a:cs typeface="나눔고딕OTF"/>
              </a:rPr>
              <a:t>→</a:t>
            </a:r>
            <a:r>
              <a:rPr lang="ko-KR" altLang="en-US" sz="1200" spc="35" smtClean="0">
                <a:solidFill>
                  <a:srgbClr val="231F20"/>
                </a:solidFill>
                <a:latin typeface="나눔고딕OTF"/>
                <a:cs typeface="나눔고딕OTF"/>
              </a:rPr>
              <a:t> </a:t>
            </a:r>
            <a:r>
              <a:rPr lang="ko-KR" altLang="en-US" sz="1200" spc="-70" smtClean="0">
                <a:solidFill>
                  <a:srgbClr val="231F20"/>
                </a:solidFill>
                <a:latin typeface="나눔고딕OTF"/>
                <a:cs typeface="나눔고딕OTF"/>
              </a:rPr>
              <a:t>‘</a:t>
            </a:r>
            <a:r>
              <a:rPr lang="ko-KR" altLang="en-US" sz="1200" spc="-70" smtClean="0">
                <a:solidFill>
                  <a:srgbClr val="231F20"/>
                </a:solidFill>
                <a:latin typeface="-윤고딕320"/>
                <a:cs typeface="-윤고딕320"/>
              </a:rPr>
              <a:t>공공조달길잡이</a:t>
            </a:r>
            <a:r>
              <a:rPr lang="ko-KR" altLang="en-US" sz="1200" spc="-70" smtClean="0">
                <a:solidFill>
                  <a:srgbClr val="231F20"/>
                </a:solidFill>
                <a:latin typeface="나눔고딕OTF"/>
                <a:cs typeface="나눔고딕OTF"/>
              </a:rPr>
              <a:t>’</a:t>
            </a:r>
            <a:r>
              <a:rPr lang="en-US" altLang="ko-KR" sz="1200" spc="-70" smtClean="0">
                <a:solidFill>
                  <a:srgbClr val="231F20"/>
                </a:solidFill>
                <a:latin typeface="-윤고딕320"/>
                <a:cs typeface="-윤고딕320"/>
              </a:rPr>
              <a:t>)</a:t>
            </a:r>
            <a:r>
              <a:rPr lang="ko-KR" altLang="en-US" sz="1200" spc="-70" smtClean="0">
                <a:solidFill>
                  <a:srgbClr val="231F20"/>
                </a:solidFill>
                <a:latin typeface="-윤고딕320"/>
                <a:cs typeface="-윤고딕320"/>
              </a:rPr>
              <a:t>에서</a:t>
            </a:r>
            <a:r>
              <a:rPr lang="ko-KR" altLang="en-US" sz="1200" spc="-2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65" smtClean="0">
                <a:solidFill>
                  <a:srgbClr val="231F20"/>
                </a:solidFill>
                <a:latin typeface="나눔고딕OTF"/>
                <a:cs typeface="나눔고딕OTF"/>
              </a:rPr>
              <a:t>“</a:t>
            </a:r>
            <a:r>
              <a:rPr lang="ko-KR" altLang="en-US" sz="1200" spc="-65" err="1" smtClean="0">
                <a:solidFill>
                  <a:srgbClr val="231F20"/>
                </a:solidFill>
                <a:latin typeface="-윤고딕340"/>
                <a:cs typeface="-윤고딕340"/>
              </a:rPr>
              <a:t>상담예약</a:t>
            </a:r>
            <a:r>
              <a:rPr lang="ko-KR" altLang="en-US" sz="1200" spc="-65" smtClean="0">
                <a:solidFill>
                  <a:srgbClr val="231F20"/>
                </a:solidFill>
                <a:latin typeface="나눔고딕OTF"/>
                <a:cs typeface="나눔고딕OTF"/>
              </a:rPr>
              <a:t>”</a:t>
            </a:r>
            <a:r>
              <a:rPr lang="ko-KR" altLang="en-US" sz="1200" spc="35" smtClean="0">
                <a:solidFill>
                  <a:srgbClr val="231F20"/>
                </a:solidFill>
                <a:latin typeface="나눔고딕OTF"/>
                <a:cs typeface="나눔고딕OTF"/>
              </a:rPr>
              <a:t> </a:t>
            </a:r>
            <a:r>
              <a:rPr lang="ko-KR" altLang="en-US" sz="1200" spc="-10" smtClean="0">
                <a:solidFill>
                  <a:srgbClr val="231F20"/>
                </a:solidFill>
                <a:latin typeface="-윤고딕320"/>
                <a:cs typeface="-윤고딕320"/>
              </a:rPr>
              <a:t>신청하세요</a:t>
            </a:r>
            <a:r>
              <a:rPr lang="en-US" altLang="ko-KR" sz="1200" spc="-10" smtClean="0">
                <a:solidFill>
                  <a:srgbClr val="231F20"/>
                </a:solidFill>
                <a:latin typeface="-윤고딕320"/>
                <a:cs typeface="-윤고딕320"/>
              </a:rPr>
              <a:t>.</a:t>
            </a:r>
            <a:endParaRPr lang="ko-KR" altLang="en-US" sz="1200" smtClean="0">
              <a:latin typeface="-윤고딕320"/>
              <a:cs typeface="-윤고딕320"/>
            </a:endParaRPr>
          </a:p>
          <a:p>
            <a:pPr marL="213995" marR="5080" indent="-135890" algn="just">
              <a:lnSpc>
                <a:spcPct val="117600"/>
              </a:lnSpc>
              <a:spcBef>
                <a:spcPts val="1200"/>
              </a:spcBef>
            </a:pPr>
            <a:r>
              <a:rPr lang="ko-KR" altLang="en-US" sz="1200" spc="-45" smtClean="0">
                <a:solidFill>
                  <a:srgbClr val="231F20"/>
                </a:solidFill>
                <a:latin typeface="-윤고딕320"/>
                <a:cs typeface="-윤고딕320"/>
              </a:rPr>
              <a:t>☞</a:t>
            </a:r>
            <a:r>
              <a:rPr lang="ko-KR" altLang="en-US" sz="1200" spc="-6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45" smtClean="0">
                <a:solidFill>
                  <a:srgbClr val="231F20"/>
                </a:solidFill>
                <a:latin typeface="-윤고딕320"/>
                <a:cs typeface="-윤고딕320"/>
              </a:rPr>
              <a:t>컨설팅</a:t>
            </a:r>
            <a:r>
              <a:rPr lang="ko-KR" altLang="en-US" sz="1200" spc="9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45" smtClean="0">
                <a:solidFill>
                  <a:srgbClr val="231F20"/>
                </a:solidFill>
                <a:latin typeface="-윤고딕320"/>
                <a:cs typeface="-윤고딕320"/>
              </a:rPr>
              <a:t>신청</a:t>
            </a:r>
            <a:r>
              <a:rPr lang="ko-KR" altLang="en-US" sz="1200" spc="9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45" smtClean="0">
                <a:solidFill>
                  <a:srgbClr val="231F20"/>
                </a:solidFill>
                <a:latin typeface="-윤고딕320"/>
                <a:cs typeface="-윤고딕320"/>
              </a:rPr>
              <a:t>방법</a:t>
            </a:r>
            <a:r>
              <a:rPr lang="ko-KR" altLang="en-US" sz="1200" spc="9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en-US" altLang="ko-KR" sz="1200" spc="-20" smtClean="0">
                <a:solidFill>
                  <a:srgbClr val="231F20"/>
                </a:solidFill>
                <a:latin typeface="-윤고딕320"/>
                <a:cs typeface="-윤고딕320"/>
              </a:rPr>
              <a:t>:</a:t>
            </a:r>
            <a:r>
              <a:rPr lang="ko-KR" altLang="en-US" sz="1200" spc="9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45" smtClean="0">
                <a:solidFill>
                  <a:srgbClr val="231F20"/>
                </a:solidFill>
                <a:latin typeface="-윤고딕320"/>
                <a:cs typeface="-윤고딕320"/>
              </a:rPr>
              <a:t>조달청</a:t>
            </a:r>
            <a:r>
              <a:rPr lang="ko-KR" altLang="en-US" sz="1200" spc="9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25" smtClean="0">
                <a:solidFill>
                  <a:srgbClr val="231F20"/>
                </a:solidFill>
                <a:latin typeface="-윤고딕320"/>
                <a:cs typeface="-윤고딕320"/>
              </a:rPr>
              <a:t>홈페이</a:t>
            </a:r>
            <a:r>
              <a:rPr lang="ko-KR" altLang="en-US" sz="1200" spc="-25" smtClean="0">
                <a:solidFill>
                  <a:srgbClr val="231F20"/>
                </a:solidFill>
                <a:latin typeface="-윤고딕320"/>
                <a:cs typeface="-윤고딕320"/>
                <a:hlinkClick r:id="rId3"/>
              </a:rPr>
              <a:t>지</a:t>
            </a:r>
            <a:r>
              <a:rPr lang="en-US" altLang="ko-KR" sz="1200" spc="-25" smtClean="0">
                <a:solidFill>
                  <a:srgbClr val="231F20"/>
                </a:solidFill>
                <a:latin typeface="-윤고딕320"/>
                <a:cs typeface="-윤고딕320"/>
                <a:hlinkClick r:id="rId3"/>
              </a:rPr>
              <a:t>(www.pps.go.kr</a:t>
            </a:r>
            <a:r>
              <a:rPr lang="ko-KR" altLang="en-US" sz="1200" spc="8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50" smtClean="0">
                <a:solidFill>
                  <a:srgbClr val="231F20"/>
                </a:solidFill>
                <a:latin typeface="나눔고딕OTF"/>
                <a:cs typeface="나눔고딕OTF"/>
              </a:rPr>
              <a:t>→</a:t>
            </a:r>
            <a:r>
              <a:rPr lang="ko-KR" altLang="en-US" sz="1200" spc="150" smtClean="0">
                <a:solidFill>
                  <a:srgbClr val="231F20"/>
                </a:solidFill>
                <a:latin typeface="나눔고딕OTF"/>
                <a:cs typeface="나눔고딕OTF"/>
              </a:rPr>
              <a:t> </a:t>
            </a:r>
            <a:r>
              <a:rPr lang="ko-KR" altLang="en-US" sz="1200" spc="-35" smtClean="0">
                <a:solidFill>
                  <a:srgbClr val="231F20"/>
                </a:solidFill>
                <a:latin typeface="나눔고딕OTF"/>
                <a:cs typeface="나눔고딕OTF"/>
              </a:rPr>
              <a:t>‘</a:t>
            </a:r>
            <a:r>
              <a:rPr lang="ko-KR" altLang="en-US" sz="1200" spc="-35" smtClean="0">
                <a:solidFill>
                  <a:srgbClr val="231F20"/>
                </a:solidFill>
                <a:latin typeface="-윤고딕320"/>
                <a:cs typeface="-윤고딕320"/>
              </a:rPr>
              <a:t>공공조달길잡이</a:t>
            </a:r>
            <a:r>
              <a:rPr lang="ko-KR" altLang="en-US" sz="1200" spc="-35" smtClean="0">
                <a:solidFill>
                  <a:srgbClr val="231F20"/>
                </a:solidFill>
                <a:latin typeface="나눔고딕OTF"/>
                <a:cs typeface="나눔고딕OTF"/>
              </a:rPr>
              <a:t>’</a:t>
            </a:r>
            <a:r>
              <a:rPr lang="en-US" altLang="ko-KR" sz="1200" spc="-35" smtClean="0">
                <a:solidFill>
                  <a:srgbClr val="231F20"/>
                </a:solidFill>
                <a:latin typeface="-윤고딕320"/>
                <a:cs typeface="-윤고딕320"/>
              </a:rPr>
              <a:t>)</a:t>
            </a:r>
            <a:r>
              <a:rPr lang="ko-KR" altLang="en-US" sz="1200" spc="9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50" smtClean="0">
                <a:solidFill>
                  <a:srgbClr val="231F20"/>
                </a:solidFill>
                <a:latin typeface="나눔고딕OTF"/>
                <a:cs typeface="나눔고딕OTF"/>
              </a:rPr>
              <a:t>→</a:t>
            </a:r>
            <a:r>
              <a:rPr lang="ko-KR" altLang="en-US" sz="1200" spc="150" smtClean="0">
                <a:solidFill>
                  <a:srgbClr val="231F20"/>
                </a:solidFill>
                <a:latin typeface="나눔고딕OTF"/>
                <a:cs typeface="나눔고딕OTF"/>
              </a:rPr>
              <a:t> </a:t>
            </a:r>
            <a:r>
              <a:rPr lang="ko-KR" altLang="en-US" sz="1200" spc="-45" smtClean="0">
                <a:solidFill>
                  <a:srgbClr val="231F20"/>
                </a:solidFill>
                <a:latin typeface="-윤고딕320"/>
                <a:cs typeface="-윤고딕320"/>
              </a:rPr>
              <a:t>상담예약신청</a:t>
            </a:r>
            <a:r>
              <a:rPr lang="ko-KR" altLang="en-US" sz="1200" spc="9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50" smtClean="0">
                <a:solidFill>
                  <a:srgbClr val="231F20"/>
                </a:solidFill>
                <a:latin typeface="나눔고딕OTF"/>
                <a:cs typeface="나눔고딕OTF"/>
              </a:rPr>
              <a:t>→</a:t>
            </a:r>
            <a:r>
              <a:rPr lang="ko-KR" altLang="en-US" sz="1200" spc="-15" smtClean="0">
                <a:solidFill>
                  <a:srgbClr val="231F20"/>
                </a:solidFill>
                <a:latin typeface="나눔고딕OTF"/>
                <a:cs typeface="나눔고딕OTF"/>
              </a:rPr>
              <a:t> </a:t>
            </a:r>
            <a:r>
              <a:rPr lang="ko-KR" altLang="en-US" sz="1200" spc="-50" smtClean="0">
                <a:solidFill>
                  <a:srgbClr val="231F20"/>
                </a:solidFill>
                <a:latin typeface="-윤고딕320"/>
                <a:cs typeface="-윤고딕320"/>
              </a:rPr>
              <a:t>상담예약하기</a:t>
            </a:r>
            <a:r>
              <a:rPr lang="ko-KR" altLang="en-US" sz="1200" spc="8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50" smtClean="0">
                <a:solidFill>
                  <a:srgbClr val="231F20"/>
                </a:solidFill>
                <a:latin typeface="나눔고딕OTF"/>
                <a:cs typeface="나눔고딕OTF"/>
              </a:rPr>
              <a:t>→</a:t>
            </a:r>
            <a:r>
              <a:rPr lang="ko-KR" altLang="en-US" sz="1200" spc="140" smtClean="0">
                <a:solidFill>
                  <a:srgbClr val="231F20"/>
                </a:solidFill>
                <a:latin typeface="나눔고딕OTF"/>
                <a:cs typeface="나눔고딕OTF"/>
              </a:rPr>
              <a:t> </a:t>
            </a:r>
            <a:r>
              <a:rPr lang="ko-KR" altLang="en-US" sz="1200" spc="-50" smtClean="0">
                <a:solidFill>
                  <a:srgbClr val="231F20"/>
                </a:solidFill>
                <a:latin typeface="-윤고딕320"/>
                <a:cs typeface="-윤고딕320"/>
              </a:rPr>
              <a:t>본인인증</a:t>
            </a:r>
            <a:r>
              <a:rPr lang="ko-KR" altLang="en-US" sz="1200" spc="8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50" smtClean="0">
                <a:solidFill>
                  <a:srgbClr val="231F20"/>
                </a:solidFill>
                <a:latin typeface="나눔고딕OTF"/>
                <a:cs typeface="나눔고딕OTF"/>
              </a:rPr>
              <a:t>→</a:t>
            </a:r>
            <a:r>
              <a:rPr lang="ko-KR" altLang="en-US" sz="1200" spc="140" smtClean="0">
                <a:solidFill>
                  <a:srgbClr val="231F20"/>
                </a:solidFill>
                <a:latin typeface="나눔고딕OTF"/>
                <a:cs typeface="나눔고딕OTF"/>
              </a:rPr>
              <a:t> </a:t>
            </a:r>
            <a:r>
              <a:rPr lang="ko-KR" altLang="en-US" sz="1200" spc="-50" smtClean="0">
                <a:solidFill>
                  <a:srgbClr val="231F20"/>
                </a:solidFill>
                <a:latin typeface="-윤고딕320"/>
                <a:cs typeface="-윤고딕320"/>
              </a:rPr>
              <a:t>필수</a:t>
            </a:r>
            <a:r>
              <a:rPr lang="ko-KR" altLang="en-US" sz="1200" spc="8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50" err="1" smtClean="0">
                <a:solidFill>
                  <a:srgbClr val="231F20"/>
                </a:solidFill>
                <a:latin typeface="-윤고딕320"/>
                <a:cs typeface="-윤고딕320"/>
              </a:rPr>
              <a:t>입력항목</a:t>
            </a:r>
            <a:r>
              <a:rPr lang="ko-KR" altLang="en-US" sz="1200" spc="8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50" smtClean="0">
                <a:solidFill>
                  <a:srgbClr val="231F20"/>
                </a:solidFill>
                <a:latin typeface="-윤고딕320"/>
                <a:cs typeface="-윤고딕320"/>
              </a:rPr>
              <a:t>입력</a:t>
            </a:r>
            <a:r>
              <a:rPr lang="ko-KR" altLang="en-US" sz="1200" spc="8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50" smtClean="0">
                <a:solidFill>
                  <a:srgbClr val="231F20"/>
                </a:solidFill>
                <a:latin typeface="-윤고딕320"/>
                <a:cs typeface="-윤고딕320"/>
              </a:rPr>
              <a:t>및</a:t>
            </a:r>
            <a:r>
              <a:rPr lang="ko-KR" altLang="en-US" sz="1200" spc="8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50" smtClean="0">
                <a:solidFill>
                  <a:srgbClr val="231F20"/>
                </a:solidFill>
                <a:latin typeface="-윤고딕320"/>
                <a:cs typeface="-윤고딕320"/>
              </a:rPr>
              <a:t>컨설팅</a:t>
            </a:r>
            <a:r>
              <a:rPr lang="ko-KR" altLang="en-US" sz="1200" spc="8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50" smtClean="0">
                <a:solidFill>
                  <a:srgbClr val="231F20"/>
                </a:solidFill>
                <a:latin typeface="-윤고딕320"/>
                <a:cs typeface="-윤고딕320"/>
              </a:rPr>
              <a:t>신청서</a:t>
            </a:r>
            <a:r>
              <a:rPr lang="ko-KR" altLang="en-US" sz="1200" spc="8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50" smtClean="0">
                <a:solidFill>
                  <a:srgbClr val="231F20"/>
                </a:solidFill>
                <a:latin typeface="-윤고딕320"/>
                <a:cs typeface="-윤고딕320"/>
              </a:rPr>
              <a:t>다운로드</a:t>
            </a:r>
            <a:r>
              <a:rPr lang="ko-KR" altLang="en-US" sz="1200" spc="8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50" smtClean="0">
                <a:solidFill>
                  <a:srgbClr val="231F20"/>
                </a:solidFill>
                <a:latin typeface="-윤고딕320"/>
                <a:cs typeface="-윤고딕320"/>
              </a:rPr>
              <a:t>작성</a:t>
            </a:r>
            <a:r>
              <a:rPr lang="ko-KR" altLang="en-US" sz="1200" spc="8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50" smtClean="0">
                <a:solidFill>
                  <a:srgbClr val="231F20"/>
                </a:solidFill>
                <a:latin typeface="-윤고딕320"/>
                <a:cs typeface="-윤고딕320"/>
              </a:rPr>
              <a:t>후</a:t>
            </a:r>
            <a:r>
              <a:rPr lang="ko-KR" altLang="en-US" sz="1200" spc="8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50" smtClean="0">
                <a:solidFill>
                  <a:srgbClr val="231F20"/>
                </a:solidFill>
                <a:latin typeface="-윤고딕320"/>
                <a:cs typeface="-윤고딕320"/>
              </a:rPr>
              <a:t>첨부</a:t>
            </a:r>
            <a:r>
              <a:rPr lang="ko-KR" altLang="en-US" sz="1200" spc="7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50" smtClean="0">
                <a:solidFill>
                  <a:srgbClr val="231F20"/>
                </a:solidFill>
                <a:latin typeface="나눔고딕OTF"/>
                <a:cs typeface="나눔고딕OTF"/>
              </a:rPr>
              <a:t>→</a:t>
            </a:r>
            <a:r>
              <a:rPr lang="ko-KR" altLang="en-US" sz="1200" spc="-15" smtClean="0">
                <a:solidFill>
                  <a:srgbClr val="231F20"/>
                </a:solidFill>
                <a:latin typeface="나눔고딕OTF"/>
                <a:cs typeface="나눔고딕OTF"/>
              </a:rPr>
              <a:t> </a:t>
            </a:r>
            <a:r>
              <a:rPr lang="ko-KR" altLang="en-US" sz="1200" spc="-60" smtClean="0">
                <a:solidFill>
                  <a:srgbClr val="231F20"/>
                </a:solidFill>
                <a:latin typeface="-윤고딕320"/>
                <a:cs typeface="-윤고딕320"/>
              </a:rPr>
              <a:t>신청 </a:t>
            </a:r>
            <a:r>
              <a:rPr lang="ko-KR" altLang="en-US" sz="1200" spc="-50" smtClean="0">
                <a:solidFill>
                  <a:srgbClr val="231F20"/>
                </a:solidFill>
                <a:latin typeface="나눔고딕OTF"/>
                <a:cs typeface="나눔고딕OTF"/>
              </a:rPr>
              <a:t>→</a:t>
            </a:r>
            <a:r>
              <a:rPr lang="ko-KR" altLang="en-US" sz="1200" smtClean="0">
                <a:solidFill>
                  <a:srgbClr val="231F20"/>
                </a:solidFill>
                <a:latin typeface="나눔고딕OTF"/>
                <a:cs typeface="나눔고딕OTF"/>
              </a:rPr>
              <a:t> </a:t>
            </a:r>
            <a:r>
              <a:rPr lang="ko-KR" altLang="en-US" sz="1200" spc="-65" smtClean="0">
                <a:solidFill>
                  <a:srgbClr val="231F20"/>
                </a:solidFill>
                <a:latin typeface="-윤고딕320"/>
                <a:cs typeface="-윤고딕320"/>
              </a:rPr>
              <a:t>지방청</a:t>
            </a:r>
            <a:r>
              <a:rPr lang="ko-KR" altLang="en-US" sz="1200" spc="-6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70" smtClean="0">
                <a:solidFill>
                  <a:srgbClr val="231F20"/>
                </a:solidFill>
                <a:latin typeface="-윤고딕320"/>
                <a:cs typeface="-윤고딕320"/>
              </a:rPr>
              <a:t>길잡이와</a:t>
            </a:r>
            <a:r>
              <a:rPr lang="ko-KR" altLang="en-US" sz="1200" spc="-60" smtClean="0">
                <a:solidFill>
                  <a:srgbClr val="231F20"/>
                </a:solidFill>
                <a:latin typeface="-윤고딕320"/>
                <a:cs typeface="-윤고딕320"/>
              </a:rPr>
              <a:t> 일정 협의 </a:t>
            </a:r>
            <a:r>
              <a:rPr lang="ko-KR" altLang="en-US" sz="1200" spc="-50" smtClean="0">
                <a:solidFill>
                  <a:srgbClr val="231F20"/>
                </a:solidFill>
                <a:latin typeface="나눔고딕OTF"/>
                <a:cs typeface="나눔고딕OTF"/>
              </a:rPr>
              <a:t>→</a:t>
            </a:r>
            <a:r>
              <a:rPr lang="ko-KR" altLang="en-US" sz="1200" smtClean="0">
                <a:solidFill>
                  <a:srgbClr val="231F20"/>
                </a:solidFill>
                <a:latin typeface="나눔고딕OTF"/>
                <a:cs typeface="나눔고딕OTF"/>
              </a:rPr>
              <a:t> </a:t>
            </a:r>
            <a:r>
              <a:rPr lang="ko-KR" altLang="en-US" sz="1200" spc="-65" smtClean="0">
                <a:solidFill>
                  <a:srgbClr val="231F20"/>
                </a:solidFill>
                <a:latin typeface="-윤고딕320"/>
                <a:cs typeface="-윤고딕320"/>
              </a:rPr>
              <a:t>방문</a:t>
            </a:r>
            <a:r>
              <a:rPr lang="en-US" altLang="ko-KR" sz="1200" spc="-65" smtClean="0">
                <a:solidFill>
                  <a:srgbClr val="231F20"/>
                </a:solidFill>
                <a:latin typeface="나눔고딕OTF"/>
                <a:cs typeface="나눔고딕OTF"/>
              </a:rPr>
              <a:t>·</a:t>
            </a:r>
            <a:r>
              <a:rPr lang="ko-KR" altLang="en-US" sz="1200" spc="-65" smtClean="0">
                <a:solidFill>
                  <a:srgbClr val="231F20"/>
                </a:solidFill>
                <a:latin typeface="-윤고딕320"/>
                <a:cs typeface="-윤고딕320"/>
              </a:rPr>
              <a:t>전화</a:t>
            </a:r>
            <a:r>
              <a:rPr lang="en-US" altLang="ko-KR" sz="1200" spc="-65" smtClean="0">
                <a:solidFill>
                  <a:srgbClr val="231F20"/>
                </a:solidFill>
                <a:latin typeface="나눔고딕OTF"/>
                <a:cs typeface="나눔고딕OTF"/>
              </a:rPr>
              <a:t>·</a:t>
            </a:r>
            <a:r>
              <a:rPr lang="ko-KR" altLang="en-US" sz="1200" spc="-65" smtClean="0">
                <a:solidFill>
                  <a:srgbClr val="231F20"/>
                </a:solidFill>
                <a:latin typeface="-윤고딕320"/>
                <a:cs typeface="-윤고딕320"/>
              </a:rPr>
              <a:t>화상</a:t>
            </a:r>
            <a:r>
              <a:rPr lang="en-US" altLang="ko-KR" sz="1200" spc="-65" smtClean="0">
                <a:solidFill>
                  <a:srgbClr val="231F20"/>
                </a:solidFill>
                <a:latin typeface="-윤고딕320"/>
                <a:cs typeface="-윤고딕320"/>
              </a:rPr>
              <a:t>(ZOOM)</a:t>
            </a:r>
            <a:r>
              <a:rPr lang="ko-KR" altLang="en-US" sz="1200" spc="-6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65" smtClean="0">
                <a:solidFill>
                  <a:srgbClr val="231F20"/>
                </a:solidFill>
                <a:latin typeface="-윤고딕320"/>
                <a:cs typeface="-윤고딕320"/>
              </a:rPr>
              <a:t>컨설팅</a:t>
            </a:r>
            <a:r>
              <a:rPr lang="ko-KR" altLang="en-US" sz="1200" spc="-6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75" smtClean="0">
                <a:solidFill>
                  <a:srgbClr val="231F20"/>
                </a:solidFill>
                <a:latin typeface="-윤고딕320"/>
                <a:cs typeface="-윤고딕320"/>
              </a:rPr>
              <a:t>실시</a:t>
            </a:r>
            <a:endParaRPr lang="ko-KR" altLang="en-US" sz="1200" smtClean="0">
              <a:latin typeface="-윤고딕320"/>
              <a:cs typeface="-윤고딕320"/>
            </a:endParaRPr>
          </a:p>
          <a:p>
            <a:pPr>
              <a:lnSpc>
                <a:spcPct val="100000"/>
              </a:lnSpc>
              <a:spcBef>
                <a:spcPts val="140"/>
              </a:spcBef>
            </a:pPr>
            <a:endParaRPr lang="ko-KR" altLang="en-US" sz="1200" smtClean="0">
              <a:latin typeface="-윤고딕320"/>
              <a:cs typeface="-윤고딕320"/>
            </a:endParaRPr>
          </a:p>
          <a:p>
            <a:pPr marL="78105">
              <a:lnSpc>
                <a:spcPct val="100000"/>
              </a:lnSpc>
            </a:pPr>
            <a:r>
              <a:rPr lang="ko-KR" altLang="en-US" sz="1200" spc="-50" err="1" smtClean="0">
                <a:solidFill>
                  <a:srgbClr val="231F20"/>
                </a:solidFill>
                <a:latin typeface="-윤고딕320"/>
                <a:cs typeface="-윤고딕320"/>
              </a:rPr>
              <a:t>ㅇ</a:t>
            </a:r>
            <a:r>
              <a:rPr lang="ko-KR" altLang="en-US" sz="1200" spc="-60" smtClean="0">
                <a:solidFill>
                  <a:srgbClr val="231F20"/>
                </a:solidFill>
                <a:latin typeface="-윤고딕320"/>
                <a:cs typeface="-윤고딕320"/>
              </a:rPr>
              <a:t> 중소벤처기업부</a:t>
            </a:r>
            <a:r>
              <a:rPr lang="en-US" altLang="ko-KR" sz="1200" spc="-60" smtClean="0">
                <a:solidFill>
                  <a:srgbClr val="231F20"/>
                </a:solidFill>
                <a:latin typeface="-윤고딕320"/>
                <a:cs typeface="-윤고딕320"/>
              </a:rPr>
              <a:t>,</a:t>
            </a:r>
            <a:r>
              <a:rPr lang="ko-KR" altLang="en-US" sz="1200" spc="-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60" smtClean="0">
                <a:solidFill>
                  <a:srgbClr val="231F20"/>
                </a:solidFill>
                <a:latin typeface="-윤고딕320"/>
                <a:cs typeface="-윤고딕320"/>
              </a:rPr>
              <a:t>중소기업중앙회</a:t>
            </a:r>
            <a:r>
              <a:rPr lang="en-US" altLang="ko-KR" sz="1200" spc="-60" smtClean="0">
                <a:solidFill>
                  <a:srgbClr val="231F20"/>
                </a:solidFill>
                <a:latin typeface="-윤고딕320"/>
                <a:cs typeface="-윤고딕320"/>
              </a:rPr>
              <a:t>,</a:t>
            </a:r>
            <a:r>
              <a:rPr lang="ko-KR" altLang="en-US" sz="1200" spc="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55" err="1" smtClean="0">
                <a:solidFill>
                  <a:srgbClr val="231F20"/>
                </a:solidFill>
                <a:latin typeface="-윤고딕320"/>
                <a:cs typeface="-윤고딕320"/>
              </a:rPr>
              <a:t>테크노파크</a:t>
            </a:r>
            <a:r>
              <a:rPr lang="en-US" altLang="ko-KR" sz="1200" spc="-55" smtClean="0">
                <a:solidFill>
                  <a:srgbClr val="231F20"/>
                </a:solidFill>
                <a:latin typeface="-윤고딕320"/>
                <a:cs typeface="-윤고딕320"/>
              </a:rPr>
              <a:t>,</a:t>
            </a:r>
            <a:r>
              <a:rPr lang="ko-KR" altLang="en-US" sz="1200" spc="1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75" smtClean="0">
                <a:solidFill>
                  <a:srgbClr val="231F20"/>
                </a:solidFill>
                <a:latin typeface="-윤고딕320"/>
                <a:cs typeface="-윤고딕320"/>
              </a:rPr>
              <a:t>한국여성경제인협회</a:t>
            </a:r>
            <a:r>
              <a:rPr lang="ko-KR" altLang="en-US" sz="1200" spc="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mtClean="0">
                <a:solidFill>
                  <a:srgbClr val="231F20"/>
                </a:solidFill>
                <a:latin typeface="-윤고딕320"/>
                <a:cs typeface="-윤고딕320"/>
              </a:rPr>
              <a:t>등</a:t>
            </a:r>
            <a:r>
              <a:rPr lang="ko-KR" altLang="en-US" sz="1200" spc="1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60" smtClean="0">
                <a:solidFill>
                  <a:srgbClr val="231F20"/>
                </a:solidFill>
                <a:latin typeface="-윤고딕320"/>
                <a:cs typeface="-윤고딕320"/>
              </a:rPr>
              <a:t>유관기관*</a:t>
            </a:r>
            <a:r>
              <a:rPr lang="ko-KR" altLang="en-US" sz="1200" spc="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65" smtClean="0">
                <a:solidFill>
                  <a:srgbClr val="231F20"/>
                </a:solidFill>
                <a:latin typeface="-윤고딕320"/>
                <a:cs typeface="-윤고딕320"/>
              </a:rPr>
              <a:t>홈페이지에</a:t>
            </a:r>
            <a:r>
              <a:rPr lang="ko-KR" altLang="en-US" sz="1200" spc="1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25" smtClean="0">
                <a:solidFill>
                  <a:srgbClr val="231F20"/>
                </a:solidFill>
                <a:latin typeface="-윤고딕320"/>
                <a:cs typeface="-윤고딕320"/>
              </a:rPr>
              <a:t>게시된</a:t>
            </a:r>
            <a:endParaRPr lang="ko-KR" altLang="en-US" sz="1200" smtClean="0">
              <a:latin typeface="-윤고딕320"/>
              <a:cs typeface="-윤고딕320"/>
            </a:endParaRPr>
          </a:p>
          <a:p>
            <a:pPr marL="213995">
              <a:lnSpc>
                <a:spcPct val="100000"/>
              </a:lnSpc>
              <a:spcBef>
                <a:spcPts val="180"/>
              </a:spcBef>
            </a:pPr>
            <a:r>
              <a:rPr lang="ko-KR" altLang="en-US" sz="1200" spc="-70" smtClean="0">
                <a:solidFill>
                  <a:srgbClr val="231F20"/>
                </a:solidFill>
                <a:latin typeface="나눔고딕OTF"/>
                <a:cs typeface="나눔고딕OTF"/>
              </a:rPr>
              <a:t>‘</a:t>
            </a:r>
            <a:r>
              <a:rPr lang="ko-KR" altLang="en-US" sz="1200" spc="-70" smtClean="0">
                <a:solidFill>
                  <a:srgbClr val="231F20"/>
                </a:solidFill>
                <a:latin typeface="-윤고딕320"/>
                <a:cs typeface="-윤고딕320"/>
              </a:rPr>
              <a:t>공공조달길잡이</a:t>
            </a:r>
            <a:r>
              <a:rPr lang="ko-KR" altLang="en-US" sz="1200" spc="-4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60" err="1" smtClean="0">
                <a:solidFill>
                  <a:srgbClr val="231F20"/>
                </a:solidFill>
                <a:latin typeface="-윤고딕320"/>
                <a:cs typeface="-윤고딕320"/>
              </a:rPr>
              <a:t>배너</a:t>
            </a:r>
            <a:r>
              <a:rPr lang="ko-KR" altLang="en-US" sz="1200" spc="-60" err="1" smtClean="0">
                <a:solidFill>
                  <a:srgbClr val="231F20"/>
                </a:solidFill>
                <a:latin typeface="나눔고딕OTF"/>
                <a:cs typeface="나눔고딕OTF"/>
              </a:rPr>
              <a:t>’</a:t>
            </a:r>
            <a:r>
              <a:rPr lang="ko-KR" altLang="en-US" sz="1200" spc="-60" err="1" smtClean="0">
                <a:solidFill>
                  <a:srgbClr val="231F20"/>
                </a:solidFill>
                <a:latin typeface="-윤고딕320"/>
                <a:cs typeface="-윤고딕320"/>
              </a:rPr>
              <a:t>를</a:t>
            </a:r>
            <a:r>
              <a:rPr lang="ko-KR" altLang="en-US" sz="1200" spc="-4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70" smtClean="0">
                <a:solidFill>
                  <a:srgbClr val="231F20"/>
                </a:solidFill>
                <a:latin typeface="-윤고딕320"/>
                <a:cs typeface="-윤고딕320"/>
              </a:rPr>
              <a:t>클릭하셔서</a:t>
            </a:r>
            <a:r>
              <a:rPr lang="ko-KR" altLang="en-US" sz="1200" spc="-4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1200" spc="-10" smtClean="0">
                <a:solidFill>
                  <a:srgbClr val="231F20"/>
                </a:solidFill>
                <a:latin typeface="-윤고딕320"/>
                <a:cs typeface="-윤고딕320"/>
              </a:rPr>
              <a:t>신청하세요</a:t>
            </a:r>
            <a:r>
              <a:rPr lang="en-US" altLang="ko-KR" sz="1200" spc="-10" smtClean="0">
                <a:solidFill>
                  <a:srgbClr val="231F20"/>
                </a:solidFill>
                <a:latin typeface="-윤고딕320"/>
                <a:cs typeface="-윤고딕320"/>
              </a:rPr>
              <a:t>.</a:t>
            </a:r>
            <a:endParaRPr lang="ko-KR" altLang="en-US" sz="1200" smtClean="0">
              <a:latin typeface="-윤고딕320"/>
              <a:cs typeface="-윤고딕320"/>
            </a:endParaRPr>
          </a:p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65338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7800">
              <a:lnSpc>
                <a:spcPct val="100000"/>
              </a:lnSpc>
            </a:pPr>
            <a:r>
              <a:rPr lang="ko-KR" altLang="en-US" sz="1000" spc="-70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다양한</a:t>
            </a:r>
            <a:r>
              <a:rPr lang="ko-KR" altLang="en-US" sz="1000" spc="-45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 </a:t>
            </a:r>
            <a:r>
              <a:rPr lang="ko-KR" altLang="en-US" sz="1000" spc="-75" err="1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조달관련</a:t>
            </a:r>
            <a:r>
              <a:rPr lang="ko-KR" altLang="en-US" sz="1000" spc="-40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 </a:t>
            </a:r>
            <a:r>
              <a:rPr lang="ko-KR" altLang="en-US" sz="1000" spc="-75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지원제도</a:t>
            </a:r>
            <a:r>
              <a:rPr lang="ko-KR" altLang="en-US" sz="1000" spc="-40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 </a:t>
            </a:r>
            <a:r>
              <a:rPr lang="ko-KR" altLang="en-US" sz="1000" spc="-55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및</a:t>
            </a:r>
            <a:r>
              <a:rPr lang="ko-KR" altLang="en-US" sz="1000" spc="-40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 </a:t>
            </a:r>
            <a:r>
              <a:rPr lang="ko-KR" altLang="en-US" sz="1000" spc="-70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정보를</a:t>
            </a:r>
            <a:r>
              <a:rPr lang="ko-KR" altLang="en-US" sz="1000" spc="-40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 </a:t>
            </a:r>
            <a:r>
              <a:rPr lang="ko-KR" altLang="en-US" sz="1000" spc="-75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제공하고</a:t>
            </a:r>
            <a:r>
              <a:rPr lang="ko-KR" altLang="en-US" sz="1000" spc="-40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 </a:t>
            </a:r>
            <a:r>
              <a:rPr lang="ko-KR" altLang="en-US" sz="1000" spc="-10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있습니다</a:t>
            </a:r>
            <a:r>
              <a:rPr lang="en-US" altLang="ko-KR" sz="1000" spc="-10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.</a:t>
            </a:r>
            <a:endParaRPr lang="ko-KR" altLang="en-US" sz="1000" smtClean="0">
              <a:latin typeface="ONE 모바일고딕 Title OTF"/>
              <a:cs typeface="ONE 모바일고딕 Title OTF"/>
            </a:endParaRPr>
          </a:p>
          <a:p>
            <a:pPr>
              <a:lnSpc>
                <a:spcPct val="100000"/>
              </a:lnSpc>
              <a:spcBef>
                <a:spcPts val="130"/>
              </a:spcBef>
            </a:pPr>
            <a:endParaRPr lang="ko-KR" altLang="en-US" sz="1000" smtClean="0">
              <a:latin typeface="ONE 모바일고딕 Title OTF"/>
              <a:cs typeface="ONE 모바일고딕 Title OTF"/>
            </a:endParaRPr>
          </a:p>
          <a:p>
            <a:pPr marL="338455" lvl="1" indent="-95250">
              <a:lnSpc>
                <a:spcPct val="100000"/>
              </a:lnSpc>
              <a:buSzPct val="70588"/>
              <a:buFont typeface=""/>
              <a:buChar char="■"/>
              <a:tabLst>
                <a:tab pos="338455" algn="l"/>
              </a:tabLst>
            </a:pPr>
            <a:r>
              <a:rPr lang="ko-KR" altLang="en-US" sz="850" spc="-100" smtClean="0">
                <a:solidFill>
                  <a:srgbClr val="231F20"/>
                </a:solidFill>
                <a:latin typeface="-윤고딕320"/>
                <a:cs typeface="-윤고딕320"/>
              </a:rPr>
              <a:t>공공조달시장에</a:t>
            </a:r>
            <a:r>
              <a:rPr lang="ko-KR" altLang="en-US" sz="850" spc="-9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90" smtClean="0">
                <a:solidFill>
                  <a:srgbClr val="231F20"/>
                </a:solidFill>
                <a:latin typeface="-윤고딕320"/>
                <a:cs typeface="-윤고딕320"/>
              </a:rPr>
              <a:t>진입하고 </a:t>
            </a:r>
            <a:r>
              <a:rPr lang="ko-KR" altLang="en-US" sz="850" spc="-80" smtClean="0">
                <a:solidFill>
                  <a:srgbClr val="231F20"/>
                </a:solidFill>
                <a:latin typeface="-윤고딕320"/>
                <a:cs typeface="-윤고딕320"/>
              </a:rPr>
              <a:t>싶은</a:t>
            </a:r>
            <a:r>
              <a:rPr lang="ko-KR" altLang="en-US" sz="850" spc="-9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75" smtClean="0">
                <a:solidFill>
                  <a:srgbClr val="231F20"/>
                </a:solidFill>
                <a:latin typeface="-윤고딕320"/>
                <a:cs typeface="-윤고딕320"/>
              </a:rPr>
              <a:t>기업</a:t>
            </a:r>
            <a:r>
              <a:rPr lang="en-US" altLang="ko-KR" sz="850" spc="-75" smtClean="0">
                <a:solidFill>
                  <a:srgbClr val="231F20"/>
                </a:solidFill>
                <a:latin typeface="-윤고딕320"/>
                <a:cs typeface="-윤고딕320"/>
              </a:rPr>
              <a:t>,</a:t>
            </a:r>
            <a:r>
              <a:rPr lang="ko-KR" altLang="en-US" sz="850" spc="-9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80" smtClean="0">
                <a:solidFill>
                  <a:srgbClr val="231F20"/>
                </a:solidFill>
                <a:latin typeface="-윤고딕320"/>
                <a:cs typeface="-윤고딕320"/>
              </a:rPr>
              <a:t>성장</a:t>
            </a:r>
            <a:r>
              <a:rPr lang="ko-KR" altLang="en-US" sz="850" spc="-9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55" smtClean="0">
                <a:solidFill>
                  <a:srgbClr val="231F20"/>
                </a:solidFill>
                <a:latin typeface="-윤고딕320"/>
                <a:cs typeface="-윤고딕320"/>
              </a:rPr>
              <a:t>및</a:t>
            </a:r>
            <a:r>
              <a:rPr lang="ko-KR" altLang="en-US" sz="850" spc="-90" smtClean="0">
                <a:solidFill>
                  <a:srgbClr val="231F20"/>
                </a:solidFill>
                <a:latin typeface="-윤고딕320"/>
                <a:cs typeface="-윤고딕320"/>
              </a:rPr>
              <a:t> 도약하고</a:t>
            </a:r>
            <a:r>
              <a:rPr lang="ko-KR" altLang="en-US" sz="850" spc="-9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80" smtClean="0">
                <a:solidFill>
                  <a:srgbClr val="231F20"/>
                </a:solidFill>
                <a:latin typeface="-윤고딕320"/>
                <a:cs typeface="-윤고딕320"/>
              </a:rPr>
              <a:t>싶은</a:t>
            </a:r>
            <a:r>
              <a:rPr lang="ko-KR" altLang="en-US" sz="850" spc="-9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95" smtClean="0">
                <a:solidFill>
                  <a:srgbClr val="231F20"/>
                </a:solidFill>
                <a:latin typeface="-윤고딕320"/>
                <a:cs typeface="-윤고딕320"/>
              </a:rPr>
              <a:t>기업들에게</a:t>
            </a:r>
            <a:r>
              <a:rPr lang="ko-KR" altLang="en-US" sz="850" spc="-90" smtClean="0">
                <a:solidFill>
                  <a:srgbClr val="231F20"/>
                </a:solidFill>
                <a:latin typeface="-윤고딕320"/>
                <a:cs typeface="-윤고딕320"/>
              </a:rPr>
              <a:t> 필요한 다양한 </a:t>
            </a:r>
            <a:r>
              <a:rPr lang="ko-KR" altLang="en-US" sz="850" spc="-90" err="1" smtClean="0">
                <a:solidFill>
                  <a:srgbClr val="231F20"/>
                </a:solidFill>
                <a:latin typeface="-윤고딕320"/>
                <a:cs typeface="-윤고딕320"/>
              </a:rPr>
              <a:t>조달관련</a:t>
            </a:r>
            <a:r>
              <a:rPr lang="ko-KR" altLang="en-US" sz="850" spc="-9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80" smtClean="0">
                <a:solidFill>
                  <a:srgbClr val="231F20"/>
                </a:solidFill>
                <a:latin typeface="-윤고딕320"/>
                <a:cs typeface="-윤고딕320"/>
              </a:rPr>
              <a:t>정보</a:t>
            </a:r>
            <a:r>
              <a:rPr lang="ko-KR" altLang="en-US" sz="850" spc="-9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25" smtClean="0">
                <a:solidFill>
                  <a:srgbClr val="231F20"/>
                </a:solidFill>
                <a:latin typeface="-윤고딕320"/>
                <a:cs typeface="-윤고딕320"/>
              </a:rPr>
              <a:t>제공</a:t>
            </a:r>
            <a:endParaRPr lang="ko-KR" altLang="en-US" sz="850" smtClean="0">
              <a:latin typeface="-윤고딕320"/>
              <a:cs typeface="-윤고딕320"/>
            </a:endParaRPr>
          </a:p>
          <a:p>
            <a:pPr marL="340360" lvl="1" indent="-97155">
              <a:lnSpc>
                <a:spcPct val="100000"/>
              </a:lnSpc>
              <a:spcBef>
                <a:spcPts val="745"/>
              </a:spcBef>
              <a:buSzPct val="70588"/>
              <a:buFont typeface=""/>
              <a:buChar char="■"/>
              <a:tabLst>
                <a:tab pos="340360" algn="l"/>
              </a:tabLst>
            </a:pPr>
            <a:r>
              <a:rPr lang="ko-KR" altLang="en-US" sz="850" spc="-70" err="1" smtClean="0">
                <a:solidFill>
                  <a:srgbClr val="231F20"/>
                </a:solidFill>
                <a:latin typeface="-윤고딕320"/>
                <a:cs typeface="-윤고딕320"/>
              </a:rPr>
              <a:t>초보기업도</a:t>
            </a:r>
            <a:r>
              <a:rPr lang="ko-KR" altLang="en-US" sz="850" spc="-5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60" smtClean="0">
                <a:solidFill>
                  <a:srgbClr val="231F20"/>
                </a:solidFill>
                <a:latin typeface="-윤고딕320"/>
                <a:cs typeface="-윤고딕320"/>
              </a:rPr>
              <a:t>쉽게</a:t>
            </a:r>
            <a:r>
              <a:rPr lang="ko-KR" altLang="en-US" sz="850" spc="-5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65" smtClean="0">
                <a:solidFill>
                  <a:srgbClr val="231F20"/>
                </a:solidFill>
                <a:latin typeface="-윤고딕320"/>
                <a:cs typeface="-윤고딕320"/>
              </a:rPr>
              <a:t>따라할</a:t>
            </a:r>
            <a:r>
              <a:rPr lang="ko-KR" altLang="en-US" sz="850" spc="-55" smtClean="0">
                <a:solidFill>
                  <a:srgbClr val="231F20"/>
                </a:solidFill>
                <a:latin typeface="-윤고딕320"/>
                <a:cs typeface="-윤고딕320"/>
              </a:rPr>
              <a:t> 수</a:t>
            </a:r>
            <a:r>
              <a:rPr lang="ko-KR" altLang="en-US" sz="850" spc="-5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60" smtClean="0">
                <a:solidFill>
                  <a:srgbClr val="231F20"/>
                </a:solidFill>
                <a:latin typeface="-윤고딕320"/>
                <a:cs typeface="-윤고딕320"/>
              </a:rPr>
              <a:t>있는</a:t>
            </a:r>
            <a:r>
              <a:rPr lang="ko-KR" altLang="en-US" sz="850" spc="-5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65" smtClean="0">
                <a:solidFill>
                  <a:srgbClr val="231F20"/>
                </a:solidFill>
                <a:latin typeface="-윤고딕320"/>
                <a:cs typeface="-윤고딕320"/>
              </a:rPr>
              <a:t>동영상</a:t>
            </a:r>
            <a:r>
              <a:rPr lang="ko-KR" altLang="en-US" sz="850" spc="-5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70" smtClean="0">
                <a:solidFill>
                  <a:srgbClr val="231F20"/>
                </a:solidFill>
                <a:latin typeface="-윤고딕320"/>
                <a:cs typeface="-윤고딕320"/>
              </a:rPr>
              <a:t>교육자료</a:t>
            </a:r>
            <a:r>
              <a:rPr lang="ko-KR" altLang="en-US" sz="850" spc="-5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25" smtClean="0">
                <a:solidFill>
                  <a:srgbClr val="231F20"/>
                </a:solidFill>
                <a:latin typeface="-윤고딕320"/>
                <a:cs typeface="-윤고딕320"/>
              </a:rPr>
              <a:t>게시</a:t>
            </a:r>
            <a:endParaRPr lang="ko-KR" altLang="en-US" sz="850" smtClean="0">
              <a:latin typeface="-윤고딕320"/>
              <a:cs typeface="-윤고딕320"/>
            </a:endParaRPr>
          </a:p>
          <a:p>
            <a:pPr marL="340360" lvl="1" indent="-97155">
              <a:lnSpc>
                <a:spcPct val="100000"/>
              </a:lnSpc>
              <a:spcBef>
                <a:spcPts val="745"/>
              </a:spcBef>
              <a:buSzPct val="70588"/>
              <a:buFont typeface=""/>
              <a:buChar char="■"/>
              <a:tabLst>
                <a:tab pos="340360" algn="l"/>
              </a:tabLst>
            </a:pPr>
            <a:r>
              <a:rPr lang="ko-KR" altLang="en-US" sz="850" spc="-75" smtClean="0">
                <a:solidFill>
                  <a:srgbClr val="231F20"/>
                </a:solidFill>
                <a:latin typeface="-윤고딕320"/>
                <a:cs typeface="-윤고딕320"/>
              </a:rPr>
              <a:t>공공조달길잡이</a:t>
            </a:r>
            <a:r>
              <a:rPr lang="ko-KR" altLang="en-US" sz="850" spc="-5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65" smtClean="0">
                <a:solidFill>
                  <a:srgbClr val="231F20"/>
                </a:solidFill>
                <a:latin typeface="-윤고딕320"/>
                <a:cs typeface="-윤고딕320"/>
              </a:rPr>
              <a:t>컨설팅</a:t>
            </a:r>
            <a:r>
              <a:rPr lang="ko-KR" altLang="en-US" sz="850" spc="-4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65" smtClean="0">
                <a:solidFill>
                  <a:srgbClr val="231F20"/>
                </a:solidFill>
                <a:latin typeface="-윤고딕320"/>
                <a:cs typeface="-윤고딕320"/>
              </a:rPr>
              <a:t>서비스</a:t>
            </a:r>
            <a:r>
              <a:rPr lang="ko-KR" altLang="en-US" sz="850" spc="-5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60" smtClean="0">
                <a:solidFill>
                  <a:srgbClr val="231F20"/>
                </a:solidFill>
                <a:latin typeface="-윤고딕320"/>
                <a:cs typeface="-윤고딕320"/>
              </a:rPr>
              <a:t>신청</a:t>
            </a:r>
            <a:r>
              <a:rPr lang="ko-KR" altLang="en-US" sz="850" spc="-4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25" smtClean="0">
                <a:solidFill>
                  <a:srgbClr val="231F20"/>
                </a:solidFill>
                <a:latin typeface="-윤고딕320"/>
                <a:cs typeface="-윤고딕320"/>
              </a:rPr>
              <a:t>접수</a:t>
            </a:r>
            <a:endParaRPr lang="ko-KR" altLang="en-US" sz="850" smtClean="0">
              <a:latin typeface="-윤고딕320"/>
              <a:cs typeface="-윤고딕320"/>
            </a:endParaRPr>
          </a:p>
          <a:p>
            <a:pPr marL="340360" lvl="1" indent="-97155">
              <a:lnSpc>
                <a:spcPct val="100000"/>
              </a:lnSpc>
              <a:spcBef>
                <a:spcPts val="750"/>
              </a:spcBef>
              <a:buSzPct val="70588"/>
              <a:buFont typeface=""/>
              <a:buChar char="■"/>
              <a:tabLst>
                <a:tab pos="340360" algn="l"/>
              </a:tabLst>
            </a:pPr>
            <a:r>
              <a:rPr lang="ko-KR" altLang="en-US" sz="850" spc="-75" smtClean="0">
                <a:solidFill>
                  <a:srgbClr val="231F20"/>
                </a:solidFill>
                <a:latin typeface="-윤고딕320"/>
                <a:cs typeface="-윤고딕320"/>
              </a:rPr>
              <a:t>공공조달시장진출과</a:t>
            </a:r>
            <a:r>
              <a:rPr lang="ko-KR" altLang="en-US" sz="850" spc="-4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65" smtClean="0">
                <a:solidFill>
                  <a:srgbClr val="231F20"/>
                </a:solidFill>
                <a:latin typeface="-윤고딕320"/>
                <a:cs typeface="-윤고딕320"/>
              </a:rPr>
              <a:t>관련한</a:t>
            </a:r>
            <a:r>
              <a:rPr lang="ko-KR" altLang="en-US" sz="850" spc="-4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60" smtClean="0">
                <a:solidFill>
                  <a:srgbClr val="231F20"/>
                </a:solidFill>
                <a:latin typeface="-윤고딕320"/>
                <a:cs typeface="-윤고딕320"/>
              </a:rPr>
              <a:t>질의</a:t>
            </a:r>
            <a:r>
              <a:rPr lang="ko-KR" altLang="en-US" sz="850" spc="-4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55" smtClean="0">
                <a:solidFill>
                  <a:srgbClr val="231F20"/>
                </a:solidFill>
                <a:latin typeface="-윤고딕320"/>
                <a:cs typeface="-윤고딕320"/>
              </a:rPr>
              <a:t>및</a:t>
            </a:r>
            <a:r>
              <a:rPr lang="ko-KR" altLang="en-US" sz="850" spc="-4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70" err="1" smtClean="0">
                <a:solidFill>
                  <a:srgbClr val="231F20"/>
                </a:solidFill>
                <a:latin typeface="-윤고딕320"/>
                <a:cs typeface="-윤고딕320"/>
              </a:rPr>
              <a:t>답변코너</a:t>
            </a:r>
            <a:r>
              <a:rPr lang="ko-KR" altLang="en-US" sz="850" spc="-4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25" smtClean="0">
                <a:solidFill>
                  <a:srgbClr val="231F20"/>
                </a:solidFill>
                <a:latin typeface="-윤고딕320"/>
                <a:cs typeface="-윤고딕320"/>
              </a:rPr>
              <a:t>운영</a:t>
            </a:r>
            <a:endParaRPr lang="en-US" altLang="ko-KR" sz="850" spc="-25" smtClean="0">
              <a:solidFill>
                <a:srgbClr val="231F20"/>
              </a:solidFill>
              <a:latin typeface="-윤고딕320"/>
              <a:cs typeface="-윤고딕320"/>
            </a:endParaRPr>
          </a:p>
          <a:p>
            <a:pPr marL="340360" lvl="1" indent="-97155">
              <a:lnSpc>
                <a:spcPct val="100000"/>
              </a:lnSpc>
              <a:spcBef>
                <a:spcPts val="750"/>
              </a:spcBef>
              <a:buSzPct val="70588"/>
              <a:buFont typeface=""/>
              <a:buChar char="■"/>
              <a:tabLst>
                <a:tab pos="340360" algn="l"/>
              </a:tabLst>
            </a:pPr>
            <a:endParaRPr lang="en-US" altLang="ko-KR" sz="850" spc="-25" smtClean="0">
              <a:solidFill>
                <a:srgbClr val="231F20"/>
              </a:solidFill>
              <a:latin typeface="-윤고딕320"/>
              <a:cs typeface="-윤고딕320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1000" spc="-75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공공조달길잡이</a:t>
            </a:r>
            <a:r>
              <a:rPr lang="ko-KR" altLang="en-US" sz="1000" spc="-35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 </a:t>
            </a:r>
            <a:r>
              <a:rPr lang="ko-KR" altLang="en-US" sz="1000" spc="-75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홈페이지는</a:t>
            </a:r>
            <a:r>
              <a:rPr lang="ko-KR" altLang="en-US" sz="1000" spc="-30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 </a:t>
            </a:r>
            <a:r>
              <a:rPr lang="ko-KR" altLang="en-US" sz="1000" spc="-70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이렇게</a:t>
            </a:r>
            <a:r>
              <a:rPr lang="ko-KR" altLang="en-US" sz="1000" spc="-35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 </a:t>
            </a:r>
            <a:r>
              <a:rPr lang="ko-KR" altLang="en-US" sz="1000" spc="-10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접속하세요</a:t>
            </a:r>
            <a:r>
              <a:rPr lang="en-US" altLang="ko-KR" sz="1000" spc="-10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.</a:t>
            </a:r>
            <a:endParaRPr lang="ko-KR" altLang="en-US" sz="1000" smtClean="0">
              <a:latin typeface="ONE 모바일고딕 Title OTF"/>
              <a:cs typeface="ONE 모바일고딕 Title OTF"/>
            </a:endParaRPr>
          </a:p>
          <a:p>
            <a:pPr>
              <a:lnSpc>
                <a:spcPct val="100000"/>
              </a:lnSpc>
              <a:spcBef>
                <a:spcPts val="695"/>
              </a:spcBef>
            </a:pPr>
            <a:endParaRPr lang="ko-KR" altLang="en-US" sz="1000" smtClean="0">
              <a:latin typeface="ONE 모바일고딕 Title OTF"/>
              <a:cs typeface="ONE 모바일고딕 Title OTF"/>
            </a:endParaRPr>
          </a:p>
          <a:p>
            <a:pPr marL="78105">
              <a:lnSpc>
                <a:spcPct val="100000"/>
              </a:lnSpc>
            </a:pPr>
            <a:r>
              <a:rPr lang="ko-KR" altLang="en-US" sz="850" spc="-70" smtClean="0">
                <a:solidFill>
                  <a:srgbClr val="231F20"/>
                </a:solidFill>
                <a:latin typeface="-윤고딕320"/>
                <a:cs typeface="-윤고딕320"/>
              </a:rPr>
              <a:t>▶경로</a:t>
            </a:r>
            <a:r>
              <a:rPr lang="ko-KR" altLang="en-US" sz="850" spc="-4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en-US" altLang="ko-KR" sz="850" spc="-20" smtClean="0">
                <a:solidFill>
                  <a:srgbClr val="231F20"/>
                </a:solidFill>
                <a:latin typeface="-윤고딕320"/>
                <a:cs typeface="-윤고딕320"/>
              </a:rPr>
              <a:t>:</a:t>
            </a:r>
            <a:r>
              <a:rPr lang="ko-KR" altLang="en-US" sz="850" spc="-4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65" smtClean="0">
                <a:solidFill>
                  <a:srgbClr val="231F20"/>
                </a:solidFill>
                <a:latin typeface="-윤고딕320"/>
                <a:cs typeface="-윤고딕320"/>
              </a:rPr>
              <a:t>조달청</a:t>
            </a:r>
            <a:r>
              <a:rPr lang="ko-KR" altLang="en-US" sz="850" spc="-4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55" smtClean="0">
                <a:solidFill>
                  <a:srgbClr val="231F20"/>
                </a:solidFill>
                <a:latin typeface="-윤고딕320"/>
                <a:cs typeface="-윤고딕320"/>
                <a:hlinkClick r:id="rId3"/>
              </a:rPr>
              <a:t>홈페이지</a:t>
            </a:r>
            <a:r>
              <a:rPr lang="en-US" altLang="ko-KR" sz="850" spc="-55" smtClean="0">
                <a:solidFill>
                  <a:srgbClr val="231F20"/>
                </a:solidFill>
                <a:latin typeface="-윤고딕320"/>
                <a:cs typeface="-윤고딕320"/>
                <a:hlinkClick r:id="rId3"/>
              </a:rPr>
              <a:t>(www.pps.go.kr)</a:t>
            </a:r>
            <a:r>
              <a:rPr lang="ko-KR" altLang="en-US" sz="850" spc="-3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mtClean="0">
                <a:solidFill>
                  <a:srgbClr val="231F20"/>
                </a:solidFill>
                <a:latin typeface="나눔고딕OTF"/>
                <a:cs typeface="나눔고딕OTF"/>
              </a:rPr>
              <a:t>→</a:t>
            </a:r>
            <a:r>
              <a:rPr lang="ko-KR" altLang="en-US" sz="850" spc="20" smtClean="0">
                <a:solidFill>
                  <a:srgbClr val="231F20"/>
                </a:solidFill>
                <a:latin typeface="나눔고딕OTF"/>
                <a:cs typeface="나눔고딕OTF"/>
              </a:rPr>
              <a:t> </a:t>
            </a:r>
            <a:r>
              <a:rPr lang="ko-KR" altLang="en-US" sz="850" spc="-10" smtClean="0">
                <a:solidFill>
                  <a:srgbClr val="231F20"/>
                </a:solidFill>
                <a:latin typeface="나눔고딕OTF"/>
                <a:cs typeface="나눔고딕OTF"/>
              </a:rPr>
              <a:t>‘</a:t>
            </a:r>
            <a:r>
              <a:rPr lang="ko-KR" altLang="en-US" sz="850" spc="-10" smtClean="0">
                <a:solidFill>
                  <a:srgbClr val="231F20"/>
                </a:solidFill>
                <a:latin typeface="-윤고딕320"/>
                <a:cs typeface="-윤고딕320"/>
              </a:rPr>
              <a:t>공공조달길잡이</a:t>
            </a:r>
            <a:r>
              <a:rPr lang="ko-KR" altLang="en-US" sz="850" spc="-10" smtClean="0">
                <a:solidFill>
                  <a:srgbClr val="231F20"/>
                </a:solidFill>
                <a:latin typeface="나눔고딕OTF"/>
                <a:cs typeface="나눔고딕OTF"/>
              </a:rPr>
              <a:t>’</a:t>
            </a:r>
            <a:endParaRPr lang="ko-KR" altLang="en-US" sz="850" smtClean="0">
              <a:latin typeface="나눔고딕OTF"/>
              <a:cs typeface="나눔고딕OTF"/>
            </a:endParaRPr>
          </a:p>
          <a:p>
            <a:pPr>
              <a:lnSpc>
                <a:spcPct val="100000"/>
              </a:lnSpc>
              <a:spcBef>
                <a:spcPts val="490"/>
              </a:spcBef>
            </a:pPr>
            <a:endParaRPr lang="ko-KR" altLang="en-US" sz="850" smtClean="0">
              <a:latin typeface="나눔고딕OTF"/>
              <a:cs typeface="나눔고딕OTF"/>
            </a:endParaRPr>
          </a:p>
          <a:p>
            <a:pPr marL="78105">
              <a:lnSpc>
                <a:spcPct val="100000"/>
              </a:lnSpc>
              <a:spcBef>
                <a:spcPts val="5"/>
              </a:spcBef>
            </a:pPr>
            <a:r>
              <a:rPr lang="ko-KR" altLang="en-US" sz="850" spc="-70" smtClean="0">
                <a:solidFill>
                  <a:srgbClr val="231F20"/>
                </a:solidFill>
                <a:latin typeface="-윤고딕320"/>
                <a:cs typeface="-윤고딕320"/>
              </a:rPr>
              <a:t>▶유관기관*</a:t>
            </a:r>
            <a:r>
              <a:rPr lang="ko-KR" altLang="en-US" sz="850" spc="-4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70" smtClean="0">
                <a:solidFill>
                  <a:srgbClr val="231F20"/>
                </a:solidFill>
                <a:latin typeface="-윤고딕320"/>
                <a:cs typeface="-윤고딕320"/>
              </a:rPr>
              <a:t>홈페이지</a:t>
            </a:r>
            <a:r>
              <a:rPr lang="ko-KR" altLang="en-US" sz="850" spc="-4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70" smtClean="0">
                <a:solidFill>
                  <a:srgbClr val="231F20"/>
                </a:solidFill>
                <a:latin typeface="나눔고딕OTF"/>
                <a:cs typeface="나눔고딕OTF"/>
              </a:rPr>
              <a:t>‘</a:t>
            </a:r>
            <a:r>
              <a:rPr lang="ko-KR" altLang="en-US" sz="850" spc="-70" smtClean="0">
                <a:solidFill>
                  <a:srgbClr val="231F20"/>
                </a:solidFill>
                <a:latin typeface="-윤고딕320"/>
                <a:cs typeface="-윤고딕320"/>
              </a:rPr>
              <a:t>공공조달길잡이</a:t>
            </a:r>
            <a:r>
              <a:rPr lang="ko-KR" altLang="en-US" sz="850" spc="-4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60" err="1" smtClean="0">
                <a:solidFill>
                  <a:srgbClr val="231F20"/>
                </a:solidFill>
                <a:latin typeface="-윤고딕320"/>
                <a:cs typeface="-윤고딕320"/>
              </a:rPr>
              <a:t>배너</a:t>
            </a:r>
            <a:r>
              <a:rPr lang="ko-KR" altLang="en-US" sz="850" spc="-60" err="1" smtClean="0">
                <a:solidFill>
                  <a:srgbClr val="231F20"/>
                </a:solidFill>
                <a:latin typeface="나눔고딕OTF"/>
                <a:cs typeface="나눔고딕OTF"/>
              </a:rPr>
              <a:t>’</a:t>
            </a:r>
            <a:r>
              <a:rPr lang="ko-KR" altLang="en-US" sz="850" spc="-60" err="1" smtClean="0">
                <a:solidFill>
                  <a:srgbClr val="231F20"/>
                </a:solidFill>
                <a:latin typeface="-윤고딕320"/>
                <a:cs typeface="-윤고딕320"/>
              </a:rPr>
              <a:t>를</a:t>
            </a:r>
            <a:r>
              <a:rPr lang="ko-KR" altLang="en-US" sz="850" spc="-4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70" smtClean="0">
                <a:solidFill>
                  <a:srgbClr val="231F20"/>
                </a:solidFill>
                <a:latin typeface="-윤고딕320"/>
                <a:cs typeface="-윤고딕320"/>
              </a:rPr>
              <a:t>통해서도</a:t>
            </a:r>
            <a:r>
              <a:rPr lang="ko-KR" altLang="en-US" sz="850" spc="-4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65" smtClean="0">
                <a:solidFill>
                  <a:srgbClr val="231F20"/>
                </a:solidFill>
                <a:latin typeface="-윤고딕320"/>
                <a:cs typeface="-윤고딕320"/>
              </a:rPr>
              <a:t>접속이</a:t>
            </a:r>
            <a:r>
              <a:rPr lang="ko-KR" altLang="en-US" sz="850" spc="-4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25" smtClean="0">
                <a:solidFill>
                  <a:srgbClr val="231F20"/>
                </a:solidFill>
                <a:latin typeface="-윤고딕320"/>
                <a:cs typeface="-윤고딕320"/>
              </a:rPr>
              <a:t>가능합니다</a:t>
            </a:r>
            <a:r>
              <a:rPr lang="en-US" altLang="ko-KR" sz="850" spc="-25" smtClean="0">
                <a:solidFill>
                  <a:srgbClr val="231F20"/>
                </a:solidFill>
                <a:latin typeface="-윤고딕320"/>
                <a:cs typeface="-윤고딕320"/>
              </a:rPr>
              <a:t>.</a:t>
            </a:r>
            <a:endParaRPr lang="ko-KR" altLang="en-US" sz="850" smtClean="0">
              <a:latin typeface="-윤고딕320"/>
              <a:cs typeface="-윤고딕320"/>
            </a:endParaRPr>
          </a:p>
          <a:p>
            <a:pPr marL="340360" lvl="1" indent="-97155">
              <a:lnSpc>
                <a:spcPct val="100000"/>
              </a:lnSpc>
              <a:spcBef>
                <a:spcPts val="750"/>
              </a:spcBef>
              <a:buSzPct val="70588"/>
              <a:buFont typeface=""/>
              <a:buChar char="■"/>
              <a:tabLst>
                <a:tab pos="340360" algn="l"/>
              </a:tabLst>
            </a:pPr>
            <a:endParaRPr lang="ko-KR" altLang="en-US" sz="850">
              <a:latin typeface="-윤고딕320"/>
              <a:cs typeface="-윤고딕320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98663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7800">
              <a:lnSpc>
                <a:spcPct val="100000"/>
              </a:lnSpc>
            </a:pPr>
            <a:r>
              <a:rPr lang="ko-KR" altLang="en-US" sz="1000" spc="-70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다양한</a:t>
            </a:r>
            <a:r>
              <a:rPr lang="ko-KR" altLang="en-US" sz="1000" spc="-45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 </a:t>
            </a:r>
            <a:r>
              <a:rPr lang="ko-KR" altLang="en-US" sz="1000" spc="-75" err="1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조달관련</a:t>
            </a:r>
            <a:r>
              <a:rPr lang="ko-KR" altLang="en-US" sz="1000" spc="-40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 </a:t>
            </a:r>
            <a:r>
              <a:rPr lang="ko-KR" altLang="en-US" sz="1000" spc="-75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지원제도</a:t>
            </a:r>
            <a:r>
              <a:rPr lang="ko-KR" altLang="en-US" sz="1000" spc="-40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 </a:t>
            </a:r>
            <a:r>
              <a:rPr lang="ko-KR" altLang="en-US" sz="1000" spc="-55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및</a:t>
            </a:r>
            <a:r>
              <a:rPr lang="ko-KR" altLang="en-US" sz="1000" spc="-40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 </a:t>
            </a:r>
            <a:r>
              <a:rPr lang="ko-KR" altLang="en-US" sz="1000" spc="-70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정보를</a:t>
            </a:r>
            <a:r>
              <a:rPr lang="ko-KR" altLang="en-US" sz="1000" spc="-40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 </a:t>
            </a:r>
            <a:r>
              <a:rPr lang="ko-KR" altLang="en-US" sz="1000" spc="-75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제공하고</a:t>
            </a:r>
            <a:r>
              <a:rPr lang="ko-KR" altLang="en-US" sz="1000" spc="-40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 </a:t>
            </a:r>
            <a:r>
              <a:rPr lang="ko-KR" altLang="en-US" sz="1000" spc="-10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있습니다</a:t>
            </a:r>
            <a:r>
              <a:rPr lang="en-US" altLang="ko-KR" sz="1000" spc="-10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.</a:t>
            </a:r>
            <a:endParaRPr lang="ko-KR" altLang="en-US" sz="1000" smtClean="0">
              <a:latin typeface="ONE 모바일고딕 Title OTF"/>
              <a:cs typeface="ONE 모바일고딕 Title OTF"/>
            </a:endParaRPr>
          </a:p>
          <a:p>
            <a:pPr>
              <a:lnSpc>
                <a:spcPct val="100000"/>
              </a:lnSpc>
              <a:spcBef>
                <a:spcPts val="130"/>
              </a:spcBef>
            </a:pPr>
            <a:endParaRPr lang="ko-KR" altLang="en-US" sz="1000" smtClean="0">
              <a:latin typeface="ONE 모바일고딕 Title OTF"/>
              <a:cs typeface="ONE 모바일고딕 Title OTF"/>
            </a:endParaRPr>
          </a:p>
          <a:p>
            <a:pPr marL="338455" lvl="1" indent="-95250">
              <a:lnSpc>
                <a:spcPct val="100000"/>
              </a:lnSpc>
              <a:buSzPct val="70588"/>
              <a:buFont typeface=""/>
              <a:buChar char="■"/>
              <a:tabLst>
                <a:tab pos="338455" algn="l"/>
              </a:tabLst>
            </a:pPr>
            <a:r>
              <a:rPr lang="ko-KR" altLang="en-US" sz="850" spc="-100" smtClean="0">
                <a:solidFill>
                  <a:srgbClr val="231F20"/>
                </a:solidFill>
                <a:latin typeface="-윤고딕320"/>
                <a:cs typeface="-윤고딕320"/>
              </a:rPr>
              <a:t>공공조달시장에</a:t>
            </a:r>
            <a:r>
              <a:rPr lang="ko-KR" altLang="en-US" sz="850" spc="-9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90" smtClean="0">
                <a:solidFill>
                  <a:srgbClr val="231F20"/>
                </a:solidFill>
                <a:latin typeface="-윤고딕320"/>
                <a:cs typeface="-윤고딕320"/>
              </a:rPr>
              <a:t>진입하고 </a:t>
            </a:r>
            <a:r>
              <a:rPr lang="ko-KR" altLang="en-US" sz="850" spc="-80" smtClean="0">
                <a:solidFill>
                  <a:srgbClr val="231F20"/>
                </a:solidFill>
                <a:latin typeface="-윤고딕320"/>
                <a:cs typeface="-윤고딕320"/>
              </a:rPr>
              <a:t>싶은</a:t>
            </a:r>
            <a:r>
              <a:rPr lang="ko-KR" altLang="en-US" sz="850" spc="-9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75" smtClean="0">
                <a:solidFill>
                  <a:srgbClr val="231F20"/>
                </a:solidFill>
                <a:latin typeface="-윤고딕320"/>
                <a:cs typeface="-윤고딕320"/>
              </a:rPr>
              <a:t>기업</a:t>
            </a:r>
            <a:r>
              <a:rPr lang="en-US" altLang="ko-KR" sz="850" spc="-75" smtClean="0">
                <a:solidFill>
                  <a:srgbClr val="231F20"/>
                </a:solidFill>
                <a:latin typeface="-윤고딕320"/>
                <a:cs typeface="-윤고딕320"/>
              </a:rPr>
              <a:t>,</a:t>
            </a:r>
            <a:r>
              <a:rPr lang="ko-KR" altLang="en-US" sz="850" spc="-9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80" smtClean="0">
                <a:solidFill>
                  <a:srgbClr val="231F20"/>
                </a:solidFill>
                <a:latin typeface="-윤고딕320"/>
                <a:cs typeface="-윤고딕320"/>
              </a:rPr>
              <a:t>성장</a:t>
            </a:r>
            <a:r>
              <a:rPr lang="ko-KR" altLang="en-US" sz="850" spc="-9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55" smtClean="0">
                <a:solidFill>
                  <a:srgbClr val="231F20"/>
                </a:solidFill>
                <a:latin typeface="-윤고딕320"/>
                <a:cs typeface="-윤고딕320"/>
              </a:rPr>
              <a:t>및</a:t>
            </a:r>
            <a:r>
              <a:rPr lang="ko-KR" altLang="en-US" sz="850" spc="-90" smtClean="0">
                <a:solidFill>
                  <a:srgbClr val="231F20"/>
                </a:solidFill>
                <a:latin typeface="-윤고딕320"/>
                <a:cs typeface="-윤고딕320"/>
              </a:rPr>
              <a:t> 도약하고</a:t>
            </a:r>
            <a:r>
              <a:rPr lang="ko-KR" altLang="en-US" sz="850" spc="-9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80" smtClean="0">
                <a:solidFill>
                  <a:srgbClr val="231F20"/>
                </a:solidFill>
                <a:latin typeface="-윤고딕320"/>
                <a:cs typeface="-윤고딕320"/>
              </a:rPr>
              <a:t>싶은</a:t>
            </a:r>
            <a:r>
              <a:rPr lang="ko-KR" altLang="en-US" sz="850" spc="-9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95" smtClean="0">
                <a:solidFill>
                  <a:srgbClr val="231F20"/>
                </a:solidFill>
                <a:latin typeface="-윤고딕320"/>
                <a:cs typeface="-윤고딕320"/>
              </a:rPr>
              <a:t>기업들에게</a:t>
            </a:r>
            <a:r>
              <a:rPr lang="ko-KR" altLang="en-US" sz="850" spc="-90" smtClean="0">
                <a:solidFill>
                  <a:srgbClr val="231F20"/>
                </a:solidFill>
                <a:latin typeface="-윤고딕320"/>
                <a:cs typeface="-윤고딕320"/>
              </a:rPr>
              <a:t> 필요한 다양한 </a:t>
            </a:r>
            <a:r>
              <a:rPr lang="ko-KR" altLang="en-US" sz="850" spc="-90" err="1" smtClean="0">
                <a:solidFill>
                  <a:srgbClr val="231F20"/>
                </a:solidFill>
                <a:latin typeface="-윤고딕320"/>
                <a:cs typeface="-윤고딕320"/>
              </a:rPr>
              <a:t>조달관련</a:t>
            </a:r>
            <a:r>
              <a:rPr lang="ko-KR" altLang="en-US" sz="850" spc="-9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80" smtClean="0">
                <a:solidFill>
                  <a:srgbClr val="231F20"/>
                </a:solidFill>
                <a:latin typeface="-윤고딕320"/>
                <a:cs typeface="-윤고딕320"/>
              </a:rPr>
              <a:t>정보</a:t>
            </a:r>
            <a:r>
              <a:rPr lang="ko-KR" altLang="en-US" sz="850" spc="-9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25" smtClean="0">
                <a:solidFill>
                  <a:srgbClr val="231F20"/>
                </a:solidFill>
                <a:latin typeface="-윤고딕320"/>
                <a:cs typeface="-윤고딕320"/>
              </a:rPr>
              <a:t>제공</a:t>
            </a:r>
            <a:endParaRPr lang="ko-KR" altLang="en-US" sz="850" smtClean="0">
              <a:latin typeface="-윤고딕320"/>
              <a:cs typeface="-윤고딕320"/>
            </a:endParaRPr>
          </a:p>
          <a:p>
            <a:pPr marL="340360" lvl="1" indent="-97155">
              <a:lnSpc>
                <a:spcPct val="100000"/>
              </a:lnSpc>
              <a:spcBef>
                <a:spcPts val="745"/>
              </a:spcBef>
              <a:buSzPct val="70588"/>
              <a:buFont typeface=""/>
              <a:buChar char="■"/>
              <a:tabLst>
                <a:tab pos="340360" algn="l"/>
              </a:tabLst>
            </a:pPr>
            <a:r>
              <a:rPr lang="ko-KR" altLang="en-US" sz="850" spc="-70" err="1" smtClean="0">
                <a:solidFill>
                  <a:srgbClr val="231F20"/>
                </a:solidFill>
                <a:latin typeface="-윤고딕320"/>
                <a:cs typeface="-윤고딕320"/>
              </a:rPr>
              <a:t>초보기업도</a:t>
            </a:r>
            <a:r>
              <a:rPr lang="ko-KR" altLang="en-US" sz="850" spc="-5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60" smtClean="0">
                <a:solidFill>
                  <a:srgbClr val="231F20"/>
                </a:solidFill>
                <a:latin typeface="-윤고딕320"/>
                <a:cs typeface="-윤고딕320"/>
              </a:rPr>
              <a:t>쉽게</a:t>
            </a:r>
            <a:r>
              <a:rPr lang="ko-KR" altLang="en-US" sz="850" spc="-5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65" smtClean="0">
                <a:solidFill>
                  <a:srgbClr val="231F20"/>
                </a:solidFill>
                <a:latin typeface="-윤고딕320"/>
                <a:cs typeface="-윤고딕320"/>
              </a:rPr>
              <a:t>따라할</a:t>
            </a:r>
            <a:r>
              <a:rPr lang="ko-KR" altLang="en-US" sz="850" spc="-55" smtClean="0">
                <a:solidFill>
                  <a:srgbClr val="231F20"/>
                </a:solidFill>
                <a:latin typeface="-윤고딕320"/>
                <a:cs typeface="-윤고딕320"/>
              </a:rPr>
              <a:t> 수</a:t>
            </a:r>
            <a:r>
              <a:rPr lang="ko-KR" altLang="en-US" sz="850" spc="-5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60" smtClean="0">
                <a:solidFill>
                  <a:srgbClr val="231F20"/>
                </a:solidFill>
                <a:latin typeface="-윤고딕320"/>
                <a:cs typeface="-윤고딕320"/>
              </a:rPr>
              <a:t>있는</a:t>
            </a:r>
            <a:r>
              <a:rPr lang="ko-KR" altLang="en-US" sz="850" spc="-5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65" smtClean="0">
                <a:solidFill>
                  <a:srgbClr val="231F20"/>
                </a:solidFill>
                <a:latin typeface="-윤고딕320"/>
                <a:cs typeface="-윤고딕320"/>
              </a:rPr>
              <a:t>동영상</a:t>
            </a:r>
            <a:r>
              <a:rPr lang="ko-KR" altLang="en-US" sz="850" spc="-5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70" smtClean="0">
                <a:solidFill>
                  <a:srgbClr val="231F20"/>
                </a:solidFill>
                <a:latin typeface="-윤고딕320"/>
                <a:cs typeface="-윤고딕320"/>
              </a:rPr>
              <a:t>교육자료</a:t>
            </a:r>
            <a:r>
              <a:rPr lang="ko-KR" altLang="en-US" sz="850" spc="-5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25" smtClean="0">
                <a:solidFill>
                  <a:srgbClr val="231F20"/>
                </a:solidFill>
                <a:latin typeface="-윤고딕320"/>
                <a:cs typeface="-윤고딕320"/>
              </a:rPr>
              <a:t>게시</a:t>
            </a:r>
            <a:endParaRPr lang="ko-KR" altLang="en-US" sz="850" smtClean="0">
              <a:latin typeface="-윤고딕320"/>
              <a:cs typeface="-윤고딕320"/>
            </a:endParaRPr>
          </a:p>
          <a:p>
            <a:pPr marL="340360" lvl="1" indent="-97155">
              <a:lnSpc>
                <a:spcPct val="100000"/>
              </a:lnSpc>
              <a:spcBef>
                <a:spcPts val="745"/>
              </a:spcBef>
              <a:buSzPct val="70588"/>
              <a:buFont typeface=""/>
              <a:buChar char="■"/>
              <a:tabLst>
                <a:tab pos="340360" algn="l"/>
              </a:tabLst>
            </a:pPr>
            <a:r>
              <a:rPr lang="ko-KR" altLang="en-US" sz="850" spc="-75" smtClean="0">
                <a:solidFill>
                  <a:srgbClr val="231F20"/>
                </a:solidFill>
                <a:latin typeface="-윤고딕320"/>
                <a:cs typeface="-윤고딕320"/>
              </a:rPr>
              <a:t>공공조달길잡이</a:t>
            </a:r>
            <a:r>
              <a:rPr lang="ko-KR" altLang="en-US" sz="850" spc="-5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65" smtClean="0">
                <a:solidFill>
                  <a:srgbClr val="231F20"/>
                </a:solidFill>
                <a:latin typeface="-윤고딕320"/>
                <a:cs typeface="-윤고딕320"/>
              </a:rPr>
              <a:t>컨설팅</a:t>
            </a:r>
            <a:r>
              <a:rPr lang="ko-KR" altLang="en-US" sz="850" spc="-4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65" smtClean="0">
                <a:solidFill>
                  <a:srgbClr val="231F20"/>
                </a:solidFill>
                <a:latin typeface="-윤고딕320"/>
                <a:cs typeface="-윤고딕320"/>
              </a:rPr>
              <a:t>서비스</a:t>
            </a:r>
            <a:r>
              <a:rPr lang="ko-KR" altLang="en-US" sz="850" spc="-5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60" smtClean="0">
                <a:solidFill>
                  <a:srgbClr val="231F20"/>
                </a:solidFill>
                <a:latin typeface="-윤고딕320"/>
                <a:cs typeface="-윤고딕320"/>
              </a:rPr>
              <a:t>신청</a:t>
            </a:r>
            <a:r>
              <a:rPr lang="ko-KR" altLang="en-US" sz="850" spc="-4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25" smtClean="0">
                <a:solidFill>
                  <a:srgbClr val="231F20"/>
                </a:solidFill>
                <a:latin typeface="-윤고딕320"/>
                <a:cs typeface="-윤고딕320"/>
              </a:rPr>
              <a:t>접수</a:t>
            </a:r>
            <a:endParaRPr lang="ko-KR" altLang="en-US" sz="850" smtClean="0">
              <a:latin typeface="-윤고딕320"/>
              <a:cs typeface="-윤고딕320"/>
            </a:endParaRPr>
          </a:p>
          <a:p>
            <a:pPr marL="340360" lvl="1" indent="-97155">
              <a:lnSpc>
                <a:spcPct val="100000"/>
              </a:lnSpc>
              <a:spcBef>
                <a:spcPts val="750"/>
              </a:spcBef>
              <a:buSzPct val="70588"/>
              <a:buFont typeface=""/>
              <a:buChar char="■"/>
              <a:tabLst>
                <a:tab pos="340360" algn="l"/>
              </a:tabLst>
            </a:pPr>
            <a:r>
              <a:rPr lang="ko-KR" altLang="en-US" sz="850" spc="-75" smtClean="0">
                <a:solidFill>
                  <a:srgbClr val="231F20"/>
                </a:solidFill>
                <a:latin typeface="-윤고딕320"/>
                <a:cs typeface="-윤고딕320"/>
              </a:rPr>
              <a:t>공공조달시장진출과</a:t>
            </a:r>
            <a:r>
              <a:rPr lang="ko-KR" altLang="en-US" sz="850" spc="-4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65" smtClean="0">
                <a:solidFill>
                  <a:srgbClr val="231F20"/>
                </a:solidFill>
                <a:latin typeface="-윤고딕320"/>
                <a:cs typeface="-윤고딕320"/>
              </a:rPr>
              <a:t>관련한</a:t>
            </a:r>
            <a:r>
              <a:rPr lang="ko-KR" altLang="en-US" sz="850" spc="-4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60" smtClean="0">
                <a:solidFill>
                  <a:srgbClr val="231F20"/>
                </a:solidFill>
                <a:latin typeface="-윤고딕320"/>
                <a:cs typeface="-윤고딕320"/>
              </a:rPr>
              <a:t>질의</a:t>
            </a:r>
            <a:r>
              <a:rPr lang="ko-KR" altLang="en-US" sz="850" spc="-4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55" smtClean="0">
                <a:solidFill>
                  <a:srgbClr val="231F20"/>
                </a:solidFill>
                <a:latin typeface="-윤고딕320"/>
                <a:cs typeface="-윤고딕320"/>
              </a:rPr>
              <a:t>및</a:t>
            </a:r>
            <a:r>
              <a:rPr lang="ko-KR" altLang="en-US" sz="850" spc="-4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70" err="1" smtClean="0">
                <a:solidFill>
                  <a:srgbClr val="231F20"/>
                </a:solidFill>
                <a:latin typeface="-윤고딕320"/>
                <a:cs typeface="-윤고딕320"/>
              </a:rPr>
              <a:t>답변코너</a:t>
            </a:r>
            <a:r>
              <a:rPr lang="ko-KR" altLang="en-US" sz="850" spc="-4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25" smtClean="0">
                <a:solidFill>
                  <a:srgbClr val="231F20"/>
                </a:solidFill>
                <a:latin typeface="-윤고딕320"/>
                <a:cs typeface="-윤고딕320"/>
              </a:rPr>
              <a:t>운영</a:t>
            </a:r>
            <a:endParaRPr lang="en-US" altLang="ko-KR" sz="850" spc="-25" smtClean="0">
              <a:solidFill>
                <a:srgbClr val="231F20"/>
              </a:solidFill>
              <a:latin typeface="-윤고딕320"/>
              <a:cs typeface="-윤고딕320"/>
            </a:endParaRPr>
          </a:p>
          <a:p>
            <a:pPr marL="340360" lvl="1" indent="-97155">
              <a:lnSpc>
                <a:spcPct val="100000"/>
              </a:lnSpc>
              <a:spcBef>
                <a:spcPts val="750"/>
              </a:spcBef>
              <a:buSzPct val="70588"/>
              <a:buFont typeface=""/>
              <a:buChar char="■"/>
              <a:tabLst>
                <a:tab pos="340360" algn="l"/>
              </a:tabLst>
            </a:pPr>
            <a:endParaRPr lang="en-US" altLang="ko-KR" sz="850" spc="-25" smtClean="0">
              <a:solidFill>
                <a:srgbClr val="231F20"/>
              </a:solidFill>
              <a:latin typeface="-윤고딕320"/>
              <a:cs typeface="-윤고딕320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1000" spc="-75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공공조달길잡이</a:t>
            </a:r>
            <a:r>
              <a:rPr lang="ko-KR" altLang="en-US" sz="1000" spc="-35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 </a:t>
            </a:r>
            <a:r>
              <a:rPr lang="ko-KR" altLang="en-US" sz="1000" spc="-75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홈페이지는</a:t>
            </a:r>
            <a:r>
              <a:rPr lang="ko-KR" altLang="en-US" sz="1000" spc="-30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 </a:t>
            </a:r>
            <a:r>
              <a:rPr lang="ko-KR" altLang="en-US" sz="1000" spc="-70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이렇게</a:t>
            </a:r>
            <a:r>
              <a:rPr lang="ko-KR" altLang="en-US" sz="1000" spc="-35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 </a:t>
            </a:r>
            <a:r>
              <a:rPr lang="ko-KR" altLang="en-US" sz="1000" spc="-10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접속하세요</a:t>
            </a:r>
            <a:r>
              <a:rPr lang="en-US" altLang="ko-KR" sz="1000" spc="-10" smtClean="0">
                <a:solidFill>
                  <a:srgbClr val="231F20"/>
                </a:solidFill>
                <a:latin typeface="ONE 모바일고딕 Title OTF"/>
                <a:cs typeface="ONE 모바일고딕 Title OTF"/>
              </a:rPr>
              <a:t>.</a:t>
            </a:r>
            <a:endParaRPr lang="ko-KR" altLang="en-US" sz="1000" smtClean="0">
              <a:latin typeface="ONE 모바일고딕 Title OTF"/>
              <a:cs typeface="ONE 모바일고딕 Title OTF"/>
            </a:endParaRPr>
          </a:p>
          <a:p>
            <a:pPr>
              <a:lnSpc>
                <a:spcPct val="100000"/>
              </a:lnSpc>
              <a:spcBef>
                <a:spcPts val="695"/>
              </a:spcBef>
            </a:pPr>
            <a:endParaRPr lang="ko-KR" altLang="en-US" sz="1000" smtClean="0">
              <a:latin typeface="ONE 모바일고딕 Title OTF"/>
              <a:cs typeface="ONE 모바일고딕 Title OTF"/>
            </a:endParaRPr>
          </a:p>
          <a:p>
            <a:pPr marL="78105">
              <a:lnSpc>
                <a:spcPct val="100000"/>
              </a:lnSpc>
            </a:pPr>
            <a:r>
              <a:rPr lang="ko-KR" altLang="en-US" sz="850" spc="-70" smtClean="0">
                <a:solidFill>
                  <a:srgbClr val="231F20"/>
                </a:solidFill>
                <a:latin typeface="-윤고딕320"/>
                <a:cs typeface="-윤고딕320"/>
              </a:rPr>
              <a:t>▶경로</a:t>
            </a:r>
            <a:r>
              <a:rPr lang="ko-KR" altLang="en-US" sz="850" spc="-4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en-US" altLang="ko-KR" sz="850" spc="-20" smtClean="0">
                <a:solidFill>
                  <a:srgbClr val="231F20"/>
                </a:solidFill>
                <a:latin typeface="-윤고딕320"/>
                <a:cs typeface="-윤고딕320"/>
              </a:rPr>
              <a:t>:</a:t>
            </a:r>
            <a:r>
              <a:rPr lang="ko-KR" altLang="en-US" sz="850" spc="-4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65" smtClean="0">
                <a:solidFill>
                  <a:srgbClr val="231F20"/>
                </a:solidFill>
                <a:latin typeface="-윤고딕320"/>
                <a:cs typeface="-윤고딕320"/>
              </a:rPr>
              <a:t>조달청</a:t>
            </a:r>
            <a:r>
              <a:rPr lang="ko-KR" altLang="en-US" sz="850" spc="-4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55" smtClean="0">
                <a:solidFill>
                  <a:srgbClr val="231F20"/>
                </a:solidFill>
                <a:latin typeface="-윤고딕320"/>
                <a:cs typeface="-윤고딕320"/>
                <a:hlinkClick r:id="rId3"/>
              </a:rPr>
              <a:t>홈페이지</a:t>
            </a:r>
            <a:r>
              <a:rPr lang="en-US" altLang="ko-KR" sz="850" spc="-55" smtClean="0">
                <a:solidFill>
                  <a:srgbClr val="231F20"/>
                </a:solidFill>
                <a:latin typeface="-윤고딕320"/>
                <a:cs typeface="-윤고딕320"/>
                <a:hlinkClick r:id="rId3"/>
              </a:rPr>
              <a:t>(www.pps.go.kr)</a:t>
            </a:r>
            <a:r>
              <a:rPr lang="ko-KR" altLang="en-US" sz="850" spc="-3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mtClean="0">
                <a:solidFill>
                  <a:srgbClr val="231F20"/>
                </a:solidFill>
                <a:latin typeface="나눔고딕OTF"/>
                <a:cs typeface="나눔고딕OTF"/>
              </a:rPr>
              <a:t>→</a:t>
            </a:r>
            <a:r>
              <a:rPr lang="ko-KR" altLang="en-US" sz="850" spc="20" smtClean="0">
                <a:solidFill>
                  <a:srgbClr val="231F20"/>
                </a:solidFill>
                <a:latin typeface="나눔고딕OTF"/>
                <a:cs typeface="나눔고딕OTF"/>
              </a:rPr>
              <a:t> </a:t>
            </a:r>
            <a:r>
              <a:rPr lang="ko-KR" altLang="en-US" sz="850" spc="-10" smtClean="0">
                <a:solidFill>
                  <a:srgbClr val="231F20"/>
                </a:solidFill>
                <a:latin typeface="나눔고딕OTF"/>
                <a:cs typeface="나눔고딕OTF"/>
              </a:rPr>
              <a:t>‘</a:t>
            </a:r>
            <a:r>
              <a:rPr lang="ko-KR" altLang="en-US" sz="850" spc="-10" smtClean="0">
                <a:solidFill>
                  <a:srgbClr val="231F20"/>
                </a:solidFill>
                <a:latin typeface="-윤고딕320"/>
                <a:cs typeface="-윤고딕320"/>
              </a:rPr>
              <a:t>공공조달길잡이</a:t>
            </a:r>
            <a:r>
              <a:rPr lang="ko-KR" altLang="en-US" sz="850" spc="-10" smtClean="0">
                <a:solidFill>
                  <a:srgbClr val="231F20"/>
                </a:solidFill>
                <a:latin typeface="나눔고딕OTF"/>
                <a:cs typeface="나눔고딕OTF"/>
              </a:rPr>
              <a:t>’</a:t>
            </a:r>
            <a:endParaRPr lang="ko-KR" altLang="en-US" sz="850" smtClean="0">
              <a:latin typeface="나눔고딕OTF"/>
              <a:cs typeface="나눔고딕OTF"/>
            </a:endParaRPr>
          </a:p>
          <a:p>
            <a:pPr>
              <a:lnSpc>
                <a:spcPct val="100000"/>
              </a:lnSpc>
              <a:spcBef>
                <a:spcPts val="490"/>
              </a:spcBef>
            </a:pPr>
            <a:endParaRPr lang="ko-KR" altLang="en-US" sz="850" smtClean="0">
              <a:latin typeface="나눔고딕OTF"/>
              <a:cs typeface="나눔고딕OTF"/>
            </a:endParaRPr>
          </a:p>
          <a:p>
            <a:pPr marL="78105">
              <a:lnSpc>
                <a:spcPct val="100000"/>
              </a:lnSpc>
              <a:spcBef>
                <a:spcPts val="5"/>
              </a:spcBef>
            </a:pPr>
            <a:r>
              <a:rPr lang="ko-KR" altLang="en-US" sz="850" spc="-70" smtClean="0">
                <a:solidFill>
                  <a:srgbClr val="231F20"/>
                </a:solidFill>
                <a:latin typeface="-윤고딕320"/>
                <a:cs typeface="-윤고딕320"/>
              </a:rPr>
              <a:t>▶유관기관*</a:t>
            </a:r>
            <a:r>
              <a:rPr lang="ko-KR" altLang="en-US" sz="850" spc="-45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70" smtClean="0">
                <a:solidFill>
                  <a:srgbClr val="231F20"/>
                </a:solidFill>
                <a:latin typeface="-윤고딕320"/>
                <a:cs typeface="-윤고딕320"/>
              </a:rPr>
              <a:t>홈페이지</a:t>
            </a:r>
            <a:r>
              <a:rPr lang="ko-KR" altLang="en-US" sz="850" spc="-4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70" smtClean="0">
                <a:solidFill>
                  <a:srgbClr val="231F20"/>
                </a:solidFill>
                <a:latin typeface="나눔고딕OTF"/>
                <a:cs typeface="나눔고딕OTF"/>
              </a:rPr>
              <a:t>‘</a:t>
            </a:r>
            <a:r>
              <a:rPr lang="ko-KR" altLang="en-US" sz="850" spc="-70" smtClean="0">
                <a:solidFill>
                  <a:srgbClr val="231F20"/>
                </a:solidFill>
                <a:latin typeface="-윤고딕320"/>
                <a:cs typeface="-윤고딕320"/>
              </a:rPr>
              <a:t>공공조달길잡이</a:t>
            </a:r>
            <a:r>
              <a:rPr lang="ko-KR" altLang="en-US" sz="850" spc="-4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60" err="1" smtClean="0">
                <a:solidFill>
                  <a:srgbClr val="231F20"/>
                </a:solidFill>
                <a:latin typeface="-윤고딕320"/>
                <a:cs typeface="-윤고딕320"/>
              </a:rPr>
              <a:t>배너</a:t>
            </a:r>
            <a:r>
              <a:rPr lang="ko-KR" altLang="en-US" sz="850" spc="-60" err="1" smtClean="0">
                <a:solidFill>
                  <a:srgbClr val="231F20"/>
                </a:solidFill>
                <a:latin typeface="나눔고딕OTF"/>
                <a:cs typeface="나눔고딕OTF"/>
              </a:rPr>
              <a:t>’</a:t>
            </a:r>
            <a:r>
              <a:rPr lang="ko-KR" altLang="en-US" sz="850" spc="-60" err="1" smtClean="0">
                <a:solidFill>
                  <a:srgbClr val="231F20"/>
                </a:solidFill>
                <a:latin typeface="-윤고딕320"/>
                <a:cs typeface="-윤고딕320"/>
              </a:rPr>
              <a:t>를</a:t>
            </a:r>
            <a:r>
              <a:rPr lang="ko-KR" altLang="en-US" sz="850" spc="-4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70" smtClean="0">
                <a:solidFill>
                  <a:srgbClr val="231F20"/>
                </a:solidFill>
                <a:latin typeface="-윤고딕320"/>
                <a:cs typeface="-윤고딕320"/>
              </a:rPr>
              <a:t>통해서도</a:t>
            </a:r>
            <a:r>
              <a:rPr lang="ko-KR" altLang="en-US" sz="850" spc="-4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65" smtClean="0">
                <a:solidFill>
                  <a:srgbClr val="231F20"/>
                </a:solidFill>
                <a:latin typeface="-윤고딕320"/>
                <a:cs typeface="-윤고딕320"/>
              </a:rPr>
              <a:t>접속이</a:t>
            </a:r>
            <a:r>
              <a:rPr lang="ko-KR" altLang="en-US" sz="850" spc="-40" smtClean="0">
                <a:solidFill>
                  <a:srgbClr val="231F20"/>
                </a:solidFill>
                <a:latin typeface="-윤고딕320"/>
                <a:cs typeface="-윤고딕320"/>
              </a:rPr>
              <a:t> </a:t>
            </a:r>
            <a:r>
              <a:rPr lang="ko-KR" altLang="en-US" sz="850" spc="-25" smtClean="0">
                <a:solidFill>
                  <a:srgbClr val="231F20"/>
                </a:solidFill>
                <a:latin typeface="-윤고딕320"/>
                <a:cs typeface="-윤고딕320"/>
              </a:rPr>
              <a:t>가능합니다</a:t>
            </a:r>
            <a:r>
              <a:rPr lang="en-US" altLang="ko-KR" sz="850" spc="-25" smtClean="0">
                <a:solidFill>
                  <a:srgbClr val="231F20"/>
                </a:solidFill>
                <a:latin typeface="-윤고딕320"/>
                <a:cs typeface="-윤고딕320"/>
              </a:rPr>
              <a:t>.</a:t>
            </a:r>
            <a:endParaRPr lang="ko-KR" altLang="en-US" sz="850" smtClean="0">
              <a:latin typeface="-윤고딕320"/>
              <a:cs typeface="-윤고딕320"/>
            </a:endParaRPr>
          </a:p>
          <a:p>
            <a:pPr marL="340360" lvl="1" indent="-97155">
              <a:lnSpc>
                <a:spcPct val="100000"/>
              </a:lnSpc>
              <a:spcBef>
                <a:spcPts val="750"/>
              </a:spcBef>
              <a:buSzPct val="70588"/>
              <a:buFont typeface=""/>
              <a:buChar char="■"/>
              <a:tabLst>
                <a:tab pos="340360" algn="l"/>
              </a:tabLst>
            </a:pPr>
            <a:endParaRPr lang="ko-KR" altLang="en-US" sz="850">
              <a:latin typeface="-윤고딕320"/>
              <a:cs typeface="-윤고딕320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40888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40986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70369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1953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34118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92386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41357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5439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14101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39098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74052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493573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205569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767680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616398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06738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839280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043349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459484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833675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949711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277592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30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950830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639672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32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065978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33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685470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34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563701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35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865115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36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384178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600182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38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1410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39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669890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40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284654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41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3012583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42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488468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43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5459406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44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531386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45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8398830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46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8093068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47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5033384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48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168083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F2EB0-4637-4BF1-91C5-D8E8913D28EB}" type="slidenum">
              <a:rPr lang="ko-KR" altLang="en-US" smtClean="0"/>
              <a:t>49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34395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3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3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3" y="273055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4" y="1435106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4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4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377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1" indent="-342891" algn="l" defTabSz="914377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2" indent="-285744" algn="l" defTabSz="914377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12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microsoft.com/office/2007/relationships/hdphoto" Target="../media/hdphoto1.wdp"/><Relationship Id="rId9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3" Type="http://schemas.openxmlformats.org/officeDocument/2006/relationships/image" Target="../media/image2.png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5" Type="http://schemas.openxmlformats.org/officeDocument/2006/relationships/image" Target="../media/image30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Relationship Id="rId1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e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3"/>
          <p:cNvSpPr txBox="1"/>
          <p:nvPr/>
        </p:nvSpPr>
        <p:spPr>
          <a:xfrm>
            <a:off x="2438400" y="3870576"/>
            <a:ext cx="7462200" cy="15113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>
              <a:lnSpc>
                <a:spcPct val="99600"/>
              </a:lnSpc>
            </a:pPr>
            <a:r>
              <a:rPr lang="ko-KR" altLang="en-US" sz="8800" b="1" spc="-600" dirty="0">
                <a:solidFill>
                  <a:srgbClr val="FF7560"/>
                </a:solidFill>
                <a:latin typeface="+mj-lt"/>
                <a:ea typeface="맑은 고딕" panose="020B0503020000020004" pitchFamily="50" charset="-127"/>
                <a:cs typeface="Arial" panose="020B0604020202020204" pitchFamily="34" charset="0"/>
              </a:rPr>
              <a:t>공공조달길잡이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2520000" y="5220747"/>
            <a:ext cx="7695980" cy="15113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>
              <a:lnSpc>
                <a:spcPct val="99600"/>
              </a:lnSpc>
            </a:pPr>
            <a:r>
              <a:rPr lang="ko-KR" altLang="en-US" sz="9500" b="1" spc="-600" dirty="0">
                <a:solidFill>
                  <a:srgbClr val="084C81"/>
                </a:solidFill>
                <a:latin typeface="+mj-lt"/>
                <a:ea typeface="맑은 고딕" panose="020B0503020000020004" pitchFamily="50" charset="-127"/>
                <a:cs typeface="Arial" panose="020B0604020202020204" pitchFamily="34" charset="0"/>
              </a:rPr>
              <a:t>조달제도 교육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6528728" y="967497"/>
            <a:ext cx="921072" cy="315209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marL="12700">
              <a:spcBef>
                <a:spcPts val="100"/>
              </a:spcBef>
            </a:pPr>
            <a:r>
              <a:rPr lang="ko-KR" altLang="en-US" sz="2400" spc="-200" dirty="0">
                <a:solidFill>
                  <a:srgbClr val="084C81"/>
                </a:solidFill>
                <a:latin typeface="+mj-lt"/>
                <a:ea typeface="맑은 고딕" panose="020B0503020000020004" pitchFamily="50" charset="-127"/>
                <a:cs typeface="Arial" panose="020B0604020202020204" pitchFamily="34" charset="0"/>
              </a:rPr>
              <a:t>조달청</a:t>
            </a:r>
            <a:endParaRPr lang="en-US" sz="2400" spc="-200" dirty="0">
              <a:solidFill>
                <a:srgbClr val="084C81"/>
              </a:solidFill>
              <a:latin typeface="+mj-lt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533400" y="976737"/>
            <a:ext cx="1524000" cy="358647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marL="12700">
              <a:spcBef>
                <a:spcPts val="100"/>
              </a:spcBef>
            </a:pPr>
            <a:r>
              <a:rPr lang="en-US" altLang="ko-KR" sz="2400" spc="-200" dirty="0">
                <a:solidFill>
                  <a:srgbClr val="084C81"/>
                </a:solidFill>
                <a:latin typeface="+mj-lt"/>
                <a:ea typeface="맑은 고딕" panose="020B0503020000020004" pitchFamily="50" charset="-127"/>
                <a:cs typeface="Arial" panose="020B0604020202020204" pitchFamily="34" charset="0"/>
              </a:rPr>
              <a:t>2025. 7</a:t>
            </a:r>
            <a:r>
              <a:rPr lang="en-US" altLang="ko-KR" sz="2400" spc="-200">
                <a:solidFill>
                  <a:srgbClr val="084C81"/>
                </a:solidFill>
                <a:latin typeface="+mj-lt"/>
                <a:ea typeface="맑은 고딕" panose="020B0503020000020004" pitchFamily="50" charset="-127"/>
                <a:cs typeface="Arial" panose="020B0604020202020204" pitchFamily="34" charset="0"/>
              </a:rPr>
              <a:t>. </a:t>
            </a:r>
            <a:r>
              <a:rPr lang="en-US" altLang="ko-KR" sz="2400" spc="-200" smtClean="0">
                <a:solidFill>
                  <a:srgbClr val="084C81"/>
                </a:solidFill>
                <a:latin typeface="+mj-lt"/>
                <a:ea typeface="맑은 고딕" panose="020B0503020000020004" pitchFamily="50" charset="-127"/>
                <a:cs typeface="Arial" panose="020B0604020202020204" pitchFamily="34" charset="0"/>
              </a:rPr>
              <a:t>15.</a:t>
            </a:r>
            <a:endParaRPr lang="en-US" altLang="ko-KR" sz="2400" spc="-200" dirty="0">
              <a:solidFill>
                <a:srgbClr val="084C81"/>
              </a:solidFill>
              <a:latin typeface="+mj-lt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20" name="object 28"/>
          <p:cNvSpPr/>
          <p:nvPr/>
        </p:nvSpPr>
        <p:spPr>
          <a:xfrm>
            <a:off x="15912772" y="917270"/>
            <a:ext cx="433705" cy="426084"/>
          </a:xfrm>
          <a:custGeom>
            <a:avLst/>
            <a:gdLst/>
            <a:ahLst/>
            <a:cxnLst/>
            <a:rect l="l" t="t" r="r" b="b"/>
            <a:pathLst>
              <a:path w="433704" h="426084">
                <a:moveTo>
                  <a:pt x="222199" y="0"/>
                </a:moveTo>
                <a:lnTo>
                  <a:pt x="177424" y="4513"/>
                </a:lnTo>
                <a:lnTo>
                  <a:pt x="135718" y="17459"/>
                </a:lnTo>
                <a:lnTo>
                  <a:pt x="97975" y="37944"/>
                </a:lnTo>
                <a:lnTo>
                  <a:pt x="65089" y="65074"/>
                </a:lnTo>
                <a:lnTo>
                  <a:pt x="37954" y="97958"/>
                </a:lnTo>
                <a:lnTo>
                  <a:pt x="17464" y="135702"/>
                </a:lnTo>
                <a:lnTo>
                  <a:pt x="4515" y="177413"/>
                </a:lnTo>
                <a:lnTo>
                  <a:pt x="0" y="222199"/>
                </a:lnTo>
                <a:lnTo>
                  <a:pt x="4702" y="268014"/>
                </a:lnTo>
                <a:lnTo>
                  <a:pt x="18242" y="310528"/>
                </a:lnTo>
                <a:lnTo>
                  <a:pt x="39774" y="348376"/>
                </a:lnTo>
                <a:lnTo>
                  <a:pt x="68448" y="380191"/>
                </a:lnTo>
                <a:lnTo>
                  <a:pt x="103417" y="404607"/>
                </a:lnTo>
                <a:lnTo>
                  <a:pt x="143834" y="420259"/>
                </a:lnTo>
                <a:lnTo>
                  <a:pt x="188848" y="425780"/>
                </a:lnTo>
                <a:lnTo>
                  <a:pt x="237901" y="420135"/>
                </a:lnTo>
                <a:lnTo>
                  <a:pt x="279910" y="404178"/>
                </a:lnTo>
                <a:lnTo>
                  <a:pt x="314728" y="379373"/>
                </a:lnTo>
                <a:lnTo>
                  <a:pt x="342204" y="347185"/>
                </a:lnTo>
                <a:lnTo>
                  <a:pt x="362191" y="309079"/>
                </a:lnTo>
                <a:lnTo>
                  <a:pt x="368587" y="280548"/>
                </a:lnTo>
                <a:lnTo>
                  <a:pt x="365701" y="252123"/>
                </a:lnTo>
                <a:lnTo>
                  <a:pt x="332892" y="205778"/>
                </a:lnTo>
                <a:lnTo>
                  <a:pt x="273002" y="193481"/>
                </a:lnTo>
                <a:lnTo>
                  <a:pt x="222313" y="228980"/>
                </a:lnTo>
                <a:lnTo>
                  <a:pt x="204996" y="248089"/>
                </a:lnTo>
                <a:lnTo>
                  <a:pt x="186494" y="258949"/>
                </a:lnTo>
                <a:lnTo>
                  <a:pt x="169633" y="263813"/>
                </a:lnTo>
                <a:lnTo>
                  <a:pt x="157238" y="264934"/>
                </a:lnTo>
                <a:lnTo>
                  <a:pt x="129668" y="260075"/>
                </a:lnTo>
                <a:lnTo>
                  <a:pt x="91239" y="228849"/>
                </a:lnTo>
                <a:lnTo>
                  <a:pt x="77952" y="190620"/>
                </a:lnTo>
                <a:lnTo>
                  <a:pt x="77165" y="174878"/>
                </a:lnTo>
                <a:lnTo>
                  <a:pt x="85429" y="132772"/>
                </a:lnTo>
                <a:lnTo>
                  <a:pt x="108942" y="92874"/>
                </a:lnTo>
                <a:lnTo>
                  <a:pt x="145783" y="59290"/>
                </a:lnTo>
                <a:lnTo>
                  <a:pt x="194031" y="36128"/>
                </a:lnTo>
                <a:lnTo>
                  <a:pt x="251764" y="27495"/>
                </a:lnTo>
                <a:lnTo>
                  <a:pt x="309658" y="36208"/>
                </a:lnTo>
                <a:lnTo>
                  <a:pt x="356733" y="58632"/>
                </a:lnTo>
                <a:lnTo>
                  <a:pt x="393007" y="89198"/>
                </a:lnTo>
                <a:lnTo>
                  <a:pt x="418494" y="122336"/>
                </a:lnTo>
                <a:lnTo>
                  <a:pt x="433209" y="152476"/>
                </a:lnTo>
                <a:lnTo>
                  <a:pt x="432422" y="150113"/>
                </a:lnTo>
                <a:lnTo>
                  <a:pt x="413221" y="108673"/>
                </a:lnTo>
                <a:lnTo>
                  <a:pt x="386270" y="72384"/>
                </a:lnTo>
                <a:lnTo>
                  <a:pt x="352632" y="42310"/>
                </a:lnTo>
                <a:lnTo>
                  <a:pt x="313367" y="19512"/>
                </a:lnTo>
                <a:lnTo>
                  <a:pt x="269536" y="5055"/>
                </a:lnTo>
                <a:lnTo>
                  <a:pt x="222199" y="0"/>
                </a:lnTo>
                <a:close/>
              </a:path>
            </a:pathLst>
          </a:custGeom>
          <a:solidFill>
            <a:srgbClr val="003964"/>
          </a:solidFill>
        </p:spPr>
        <p:txBody>
          <a:bodyPr wrap="square" lIns="0" tIns="0" rIns="0" bIns="0" rtlCol="0"/>
          <a:lstStyle/>
          <a:p>
            <a:endParaRPr dirty="0">
              <a:latin typeface="+mj-lt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21" name="object 29"/>
          <p:cNvSpPr/>
          <p:nvPr/>
        </p:nvSpPr>
        <p:spPr>
          <a:xfrm>
            <a:off x="15989935" y="944770"/>
            <a:ext cx="367665" cy="403860"/>
          </a:xfrm>
          <a:custGeom>
            <a:avLst/>
            <a:gdLst/>
            <a:ahLst/>
            <a:cxnLst/>
            <a:rect l="l" t="t" r="r" b="b"/>
            <a:pathLst>
              <a:path w="367664" h="403859">
                <a:moveTo>
                  <a:pt x="289769" y="39496"/>
                </a:moveTo>
                <a:lnTo>
                  <a:pt x="149402" y="39496"/>
                </a:lnTo>
                <a:lnTo>
                  <a:pt x="198106" y="46041"/>
                </a:lnTo>
                <a:lnTo>
                  <a:pt x="241871" y="64510"/>
                </a:lnTo>
                <a:lnTo>
                  <a:pt x="278950" y="93157"/>
                </a:lnTo>
                <a:lnTo>
                  <a:pt x="307598" y="130235"/>
                </a:lnTo>
                <a:lnTo>
                  <a:pt x="326068" y="173996"/>
                </a:lnTo>
                <a:lnTo>
                  <a:pt x="332613" y="222694"/>
                </a:lnTo>
                <a:lnTo>
                  <a:pt x="327335" y="268807"/>
                </a:lnTo>
                <a:lnTo>
                  <a:pt x="312301" y="311158"/>
                </a:lnTo>
                <a:lnTo>
                  <a:pt x="288710" y="348547"/>
                </a:lnTo>
                <a:lnTo>
                  <a:pt x="257760" y="379775"/>
                </a:lnTo>
                <a:lnTo>
                  <a:pt x="220649" y="403644"/>
                </a:lnTo>
                <a:lnTo>
                  <a:pt x="261211" y="384140"/>
                </a:lnTo>
                <a:lnTo>
                  <a:pt x="296657" y="357117"/>
                </a:lnTo>
                <a:lnTo>
                  <a:pt x="325997" y="323645"/>
                </a:lnTo>
                <a:lnTo>
                  <a:pt x="348214" y="284740"/>
                </a:lnTo>
                <a:lnTo>
                  <a:pt x="362289" y="241420"/>
                </a:lnTo>
                <a:lnTo>
                  <a:pt x="367207" y="194703"/>
                </a:lnTo>
                <a:lnTo>
                  <a:pt x="366634" y="178295"/>
                </a:lnTo>
                <a:lnTo>
                  <a:pt x="366626" y="178058"/>
                </a:lnTo>
                <a:lnTo>
                  <a:pt x="364973" y="163125"/>
                </a:lnTo>
                <a:lnTo>
                  <a:pt x="364897" y="162432"/>
                </a:lnTo>
                <a:lnTo>
                  <a:pt x="343902" y="99140"/>
                </a:lnTo>
                <a:lnTo>
                  <a:pt x="318871" y="64980"/>
                </a:lnTo>
                <a:lnTo>
                  <a:pt x="289769" y="39496"/>
                </a:lnTo>
                <a:close/>
              </a:path>
              <a:path w="367664" h="403859">
                <a:moveTo>
                  <a:pt x="174599" y="0"/>
                </a:moveTo>
                <a:lnTo>
                  <a:pt x="116866" y="8633"/>
                </a:lnTo>
                <a:lnTo>
                  <a:pt x="68618" y="31795"/>
                </a:lnTo>
                <a:lnTo>
                  <a:pt x="31777" y="65378"/>
                </a:lnTo>
                <a:lnTo>
                  <a:pt x="8264" y="105277"/>
                </a:lnTo>
                <a:lnTo>
                  <a:pt x="0" y="147383"/>
                </a:lnTo>
                <a:lnTo>
                  <a:pt x="171" y="155956"/>
                </a:lnTo>
                <a:lnTo>
                  <a:pt x="685" y="161936"/>
                </a:lnTo>
                <a:lnTo>
                  <a:pt x="787" y="163125"/>
                </a:lnTo>
                <a:lnTo>
                  <a:pt x="2003" y="170150"/>
                </a:lnTo>
                <a:lnTo>
                  <a:pt x="2585" y="172555"/>
                </a:lnTo>
                <a:lnTo>
                  <a:pt x="1930" y="167627"/>
                </a:lnTo>
                <a:lnTo>
                  <a:pt x="2030" y="161936"/>
                </a:lnTo>
                <a:lnTo>
                  <a:pt x="10092" y="121762"/>
                </a:lnTo>
                <a:lnTo>
                  <a:pt x="32315" y="87788"/>
                </a:lnTo>
                <a:lnTo>
                  <a:pt x="65205" y="61856"/>
                </a:lnTo>
                <a:lnTo>
                  <a:pt x="105365" y="45310"/>
                </a:lnTo>
                <a:lnTo>
                  <a:pt x="149402" y="39496"/>
                </a:lnTo>
                <a:lnTo>
                  <a:pt x="289769" y="39496"/>
                </a:lnTo>
                <a:lnTo>
                  <a:pt x="282321" y="32975"/>
                </a:lnTo>
                <a:lnTo>
                  <a:pt x="234236" y="9267"/>
                </a:lnTo>
                <a:lnTo>
                  <a:pt x="174599" y="0"/>
                </a:lnTo>
                <a:close/>
              </a:path>
            </a:pathLst>
          </a:custGeom>
          <a:solidFill>
            <a:srgbClr val="ED1A3A"/>
          </a:solidFill>
        </p:spPr>
        <p:txBody>
          <a:bodyPr wrap="square" lIns="0" tIns="0" rIns="0" bIns="0" rtlCol="0"/>
          <a:lstStyle/>
          <a:p>
            <a:endParaRPr dirty="0">
              <a:latin typeface="+mj-lt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" y="0"/>
            <a:ext cx="2882899" cy="396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2843712" y="0"/>
            <a:ext cx="15539539" cy="396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19" name="TextBox 15"/>
          <p:cNvSpPr txBox="1"/>
          <p:nvPr/>
        </p:nvSpPr>
        <p:spPr>
          <a:xfrm>
            <a:off x="381000" y="8801100"/>
            <a:ext cx="3048000" cy="459083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99600"/>
              </a:lnSpc>
            </a:pPr>
            <a:r>
              <a:rPr lang="ko-KR" altLang="en-US" sz="2800" spc="-200" smtClean="0">
                <a:solidFill>
                  <a:srgbClr val="084C81"/>
                </a:solidFill>
                <a:latin typeface="+mj-lt"/>
                <a:ea typeface="맑은 고딕" panose="020B0503020000020004" pitchFamily="50" charset="-127"/>
                <a:cs typeface="Arial" panose="020B0604020202020204" pitchFamily="34" charset="0"/>
              </a:rPr>
              <a:t>조달성장지원과</a:t>
            </a:r>
            <a:endParaRPr lang="ko-KR" altLang="en-US" sz="3200" spc="-200" dirty="0">
              <a:solidFill>
                <a:srgbClr val="084C81"/>
              </a:solidFill>
              <a:latin typeface="+mj-lt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8240" y="2355392"/>
            <a:ext cx="2857192" cy="6140908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12344400" y="7550801"/>
            <a:ext cx="1736373" cy="7335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69888" lvl="1">
              <a:lnSpc>
                <a:spcPts val="5000"/>
              </a:lnSpc>
              <a:spcBef>
                <a:spcPts val="1185"/>
              </a:spcBef>
            </a:pPr>
            <a:r>
              <a:rPr lang="ko-KR" altLang="en-US" sz="1200" smtClean="0">
                <a:solidFill>
                  <a:schemeClr val="tx2"/>
                </a:solidFill>
                <a:cs typeface="Arial" panose="020B0604020202020204" pitchFamily="34" charset="0"/>
              </a:rPr>
              <a:t>공공조달길잡이</a:t>
            </a:r>
            <a:endParaRPr lang="en-US" altLang="ko-KR" sz="1200">
              <a:solidFill>
                <a:schemeClr val="tx2"/>
              </a:solidFill>
              <a:cs typeface="Arial" panose="020B0604020202020204" pitchFamily="34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2301123" y="5425846"/>
            <a:ext cx="2574844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69888" lvl="1">
              <a:lnSpc>
                <a:spcPts val="5000"/>
              </a:lnSpc>
              <a:spcBef>
                <a:spcPts val="1185"/>
              </a:spcBef>
            </a:pPr>
            <a:r>
              <a:rPr lang="ko-KR" altLang="en-US" sz="1200" b="1">
                <a:solidFill>
                  <a:schemeClr val="tx2"/>
                </a:solidFill>
                <a:cs typeface="Arial" panose="020B0604020202020204" pitchFamily="34" charset="0"/>
              </a:rPr>
              <a:t>물품목록번호</a:t>
            </a:r>
            <a:r>
              <a:rPr lang="ko-KR" altLang="en-US" sz="1200">
                <a:solidFill>
                  <a:schemeClr val="tx2"/>
                </a:solidFill>
                <a:cs typeface="Arial" panose="020B0604020202020204" pitchFamily="34" charset="0"/>
              </a:rPr>
              <a:t> 등록</a:t>
            </a:r>
            <a:endParaRPr lang="en-US" altLang="ko-KR" sz="1200">
              <a:solidFill>
                <a:schemeClr val="tx2"/>
              </a:solidFill>
              <a:cs typeface="Arial" panose="020B0604020202020204" pitchFamily="34" charset="0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3198547" y="4265412"/>
            <a:ext cx="1274708" cy="7335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69888" lvl="1">
              <a:lnSpc>
                <a:spcPts val="5000"/>
              </a:lnSpc>
              <a:spcBef>
                <a:spcPts val="1185"/>
              </a:spcBef>
            </a:pPr>
            <a:r>
              <a:rPr lang="ko-KR" altLang="en-US" sz="1200">
                <a:solidFill>
                  <a:schemeClr val="tx2"/>
                </a:solidFill>
                <a:cs typeface="Arial" panose="020B0604020202020204" pitchFamily="34" charset="0"/>
              </a:rPr>
              <a:t>벤처나라</a:t>
            </a:r>
            <a:endParaRPr lang="en-US" altLang="ko-KR" sz="1200">
              <a:solidFill>
                <a:schemeClr val="tx2"/>
              </a:solidFill>
              <a:cs typeface="Arial" panose="020B0604020202020204" pitchFamily="34" charset="0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1582400" y="3982623"/>
            <a:ext cx="1274708" cy="7335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69888" lvl="1">
              <a:lnSpc>
                <a:spcPts val="5000"/>
              </a:lnSpc>
              <a:spcBef>
                <a:spcPts val="1185"/>
              </a:spcBef>
            </a:pPr>
            <a:r>
              <a:rPr lang="ko-KR" altLang="en-US" sz="1200">
                <a:solidFill>
                  <a:schemeClr val="tx2"/>
                </a:solidFill>
                <a:cs typeface="Arial" panose="020B0604020202020204" pitchFamily="34" charset="0"/>
              </a:rPr>
              <a:t>혁신제품</a:t>
            </a:r>
            <a:endParaRPr lang="en-US" altLang="ko-KR" sz="1200">
              <a:solidFill>
                <a:schemeClr val="tx2"/>
              </a:solidFill>
              <a:cs typeface="Arial" panose="020B0604020202020204" pitchFamily="34" charset="0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3542832" y="2271412"/>
            <a:ext cx="2821909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69888" lvl="1">
              <a:lnSpc>
                <a:spcPts val="5000"/>
              </a:lnSpc>
              <a:spcBef>
                <a:spcPts val="1185"/>
              </a:spcBef>
            </a:pPr>
            <a:r>
              <a:rPr lang="ko-KR" altLang="en-US" sz="1200" spc="-150" smtClean="0">
                <a:solidFill>
                  <a:schemeClr val="tx2"/>
                </a:solidFill>
                <a:cs typeface="Arial" panose="020B0604020202020204" pitchFamily="34" charset="0"/>
              </a:rPr>
              <a:t>해외조달시장진출 </a:t>
            </a:r>
            <a:r>
              <a:rPr lang="ko-KR" altLang="en-US" sz="1200" spc="-150">
                <a:solidFill>
                  <a:schemeClr val="tx2"/>
                </a:solidFill>
                <a:cs typeface="Arial" panose="020B0604020202020204" pitchFamily="34" charset="0"/>
              </a:rPr>
              <a:t>유망기업</a:t>
            </a:r>
            <a:r>
              <a:rPr lang="en-US" altLang="ko-KR" sz="1200" spc="-150">
                <a:solidFill>
                  <a:schemeClr val="tx2"/>
                </a:solidFill>
                <a:cs typeface="Arial" panose="020B0604020202020204" pitchFamily="34" charset="0"/>
              </a:rPr>
              <a:t>(G-PASS</a:t>
            </a:r>
            <a:r>
              <a:rPr lang="en-US" altLang="ko-KR" sz="1200" spc="-150" smtClean="0">
                <a:solidFill>
                  <a:schemeClr val="tx2"/>
                </a:solidFill>
                <a:cs typeface="Arial" panose="020B0604020202020204" pitchFamily="34" charset="0"/>
              </a:rPr>
              <a:t>)</a:t>
            </a:r>
            <a:endParaRPr lang="en-US" altLang="ko-KR" sz="1200" spc="-150">
              <a:solidFill>
                <a:schemeClr val="tx2"/>
              </a:solidFill>
              <a:cs typeface="Arial" panose="020B0604020202020204" pitchFamily="34" charset="0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2301123" y="3212602"/>
            <a:ext cx="1582484" cy="7335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69888" lvl="1">
              <a:lnSpc>
                <a:spcPts val="5000"/>
              </a:lnSpc>
              <a:spcBef>
                <a:spcPts val="1185"/>
              </a:spcBef>
            </a:pPr>
            <a:r>
              <a:rPr lang="ko-KR" altLang="en-US" sz="1200">
                <a:solidFill>
                  <a:schemeClr val="tx2"/>
                </a:solidFill>
                <a:cs typeface="Arial" panose="020B0604020202020204" pitchFamily="34" charset="0"/>
              </a:rPr>
              <a:t>우수조달물품</a:t>
            </a:r>
            <a:endParaRPr lang="en-US" altLang="ko-KR" sz="1200">
              <a:solidFill>
                <a:schemeClr val="tx2"/>
              </a:solidFill>
              <a:cs typeface="Arial" panose="020B0604020202020204" pitchFamily="34" charset="0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14403748" y="3761294"/>
            <a:ext cx="1923925" cy="606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69888" lvl="1">
              <a:lnSpc>
                <a:spcPts val="5000"/>
              </a:lnSpc>
              <a:spcBef>
                <a:spcPts val="1185"/>
              </a:spcBef>
            </a:pPr>
            <a:r>
              <a:rPr lang="ko-KR" altLang="en-US" sz="1200" spc="-150">
                <a:solidFill>
                  <a:schemeClr val="tx2"/>
                </a:solidFill>
                <a:cs typeface="Arial" panose="020B0604020202020204" pitchFamily="34" charset="0"/>
              </a:rPr>
              <a:t>다수공급자계약</a:t>
            </a:r>
            <a:r>
              <a:rPr lang="en-US" altLang="ko-KR" sz="1200" spc="-150">
                <a:solidFill>
                  <a:schemeClr val="tx2"/>
                </a:solidFill>
                <a:cs typeface="Arial" panose="020B0604020202020204" pitchFamily="34" charset="0"/>
              </a:rPr>
              <a:t>(MAS)</a:t>
            </a:r>
          </a:p>
        </p:txBody>
      </p:sp>
      <p:cxnSp>
        <p:nvCxnSpPr>
          <p:cNvPr id="10" name="직선 연결선 9"/>
          <p:cNvCxnSpPr/>
          <p:nvPr/>
        </p:nvCxnSpPr>
        <p:spPr>
          <a:xfrm>
            <a:off x="533400" y="1485900"/>
            <a:ext cx="16916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533400" y="9410700"/>
            <a:ext cx="16916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직사각형 24"/>
          <p:cNvSpPr/>
          <p:nvPr/>
        </p:nvSpPr>
        <p:spPr>
          <a:xfrm>
            <a:off x="13482032" y="6429635"/>
            <a:ext cx="1636987" cy="7335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69888" lvl="1">
              <a:lnSpc>
                <a:spcPts val="5000"/>
              </a:lnSpc>
              <a:spcBef>
                <a:spcPts val="1185"/>
              </a:spcBef>
            </a:pPr>
            <a:r>
              <a:rPr lang="ko-KR" altLang="en-US" sz="1200">
                <a:solidFill>
                  <a:schemeClr val="tx2"/>
                </a:solidFill>
                <a:cs typeface="Arial" panose="020B0604020202020204" pitchFamily="34" charset="0"/>
              </a:rPr>
              <a:t>조달업체 등록</a:t>
            </a:r>
            <a:endParaRPr lang="en-US" altLang="ko-KR" sz="1200">
              <a:solidFill>
                <a:schemeClr val="tx2"/>
              </a:solidFill>
              <a:cs typeface="Arial" panose="020B0604020202020204" pitchFamily="34" charset="0"/>
            </a:endParaRPr>
          </a:p>
        </p:txBody>
      </p:sp>
      <p:sp>
        <p:nvSpPr>
          <p:cNvPr id="36" name="TextBox 14"/>
          <p:cNvSpPr txBox="1"/>
          <p:nvPr/>
        </p:nvSpPr>
        <p:spPr>
          <a:xfrm>
            <a:off x="2520000" y="3212601"/>
            <a:ext cx="7695980" cy="548693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>
              <a:lnSpc>
                <a:spcPct val="99600"/>
              </a:lnSpc>
            </a:pPr>
            <a:r>
              <a:rPr lang="ko-KR" altLang="en-US" sz="3200" b="1" spc="-600" smtClean="0">
                <a:solidFill>
                  <a:srgbClr val="084C81"/>
                </a:solidFill>
                <a:latin typeface="+mj-lt"/>
                <a:ea typeface="맑은 고딕" panose="020B0503020000020004" pitchFamily="50" charset="-127"/>
                <a:cs typeface="Arial" panose="020B0604020202020204" pitchFamily="34" charset="0"/>
              </a:rPr>
              <a:t>우리기업이 진출할 수 있는 조달분야는</a:t>
            </a:r>
            <a:r>
              <a:rPr lang="en-US" altLang="ko-KR" sz="3200" b="1" spc="-600" smtClean="0">
                <a:solidFill>
                  <a:srgbClr val="084C81"/>
                </a:solidFill>
                <a:latin typeface="+mj-lt"/>
                <a:ea typeface="맑은 고딕" panose="020B0503020000020004" pitchFamily="50" charset="-127"/>
                <a:cs typeface="Arial" panose="020B0604020202020204" pitchFamily="34" charset="0"/>
              </a:rPr>
              <a:t>?</a:t>
            </a:r>
            <a:endParaRPr lang="ko-KR" altLang="en-US" sz="3200" b="1" spc="-600" dirty="0">
              <a:solidFill>
                <a:srgbClr val="084C81"/>
              </a:solidFill>
              <a:latin typeface="+mj-lt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8485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3"/>
          <p:cNvSpPr txBox="1"/>
          <p:nvPr/>
        </p:nvSpPr>
        <p:spPr>
          <a:xfrm>
            <a:off x="838200" y="825500"/>
            <a:ext cx="2133600" cy="1168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9559"/>
              </a:lnSpc>
            </a:pPr>
            <a:r>
              <a:rPr lang="ko-KR" altLang="en-US" sz="4800" b="1" spc="-100" dirty="0">
                <a:solidFill>
                  <a:srgbClr val="10428C"/>
                </a:solidFill>
                <a:latin typeface="+mj-lt"/>
                <a:ea typeface="맑은 고딕" panose="020B0503020000020004" pitchFamily="50" charset="-127"/>
                <a:cs typeface="Arial" panose="020B0604020202020204" pitchFamily="34" charset="0"/>
              </a:rPr>
              <a:t>목</a:t>
            </a:r>
            <a:r>
              <a:rPr lang="en-US" altLang="ko-KR" sz="4800" b="1" spc="-100" dirty="0">
                <a:solidFill>
                  <a:srgbClr val="10428C"/>
                </a:solidFill>
                <a:latin typeface="+mj-lt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4800" b="1" spc="-100" dirty="0">
                <a:solidFill>
                  <a:srgbClr val="10428C"/>
                </a:solidFill>
                <a:latin typeface="+mj-lt"/>
                <a:ea typeface="맑은 고딕" panose="020B0503020000020004" pitchFamily="50" charset="-127"/>
                <a:cs typeface="Arial" panose="020B0604020202020204" pitchFamily="34" charset="0"/>
              </a:rPr>
              <a:t>차</a:t>
            </a:r>
          </a:p>
        </p:txBody>
      </p:sp>
      <p:sp>
        <p:nvSpPr>
          <p:cNvPr id="36" name="object 24"/>
          <p:cNvSpPr txBox="1">
            <a:spLocks noChangeAspect="1"/>
          </p:cNvSpPr>
          <p:nvPr/>
        </p:nvSpPr>
        <p:spPr>
          <a:xfrm>
            <a:off x="8763000" y="2423402"/>
            <a:ext cx="9144000" cy="6358792"/>
          </a:xfrm>
          <a:prstGeom prst="rect">
            <a:avLst/>
          </a:prstGeom>
        </p:spPr>
        <p:txBody>
          <a:bodyPr vert="horz" wrap="square" lIns="0" tIns="150495" rIns="0" bIns="0" rtlCol="0">
            <a:spAutoFit/>
          </a:bodyPr>
          <a:lstStyle/>
          <a:p>
            <a:pPr marL="1212820" lvl="1" indent="-742932">
              <a:lnSpc>
                <a:spcPts val="5000"/>
              </a:lnSpc>
              <a:spcBef>
                <a:spcPts val="1185"/>
              </a:spcBef>
              <a:buAutoNum type="arabicPeriod"/>
            </a:pPr>
            <a:r>
              <a:rPr sz="3600" spc="-51">
                <a:solidFill>
                  <a:schemeClr val="tx2"/>
                </a:solidFill>
                <a:latin typeface="+mj-lt"/>
                <a:ea typeface="맑은 고딕" panose="020B0503020000020004" pitchFamily="50" charset="-127"/>
                <a:cs typeface="Arial" panose="020B0604020202020204" pitchFamily="34" charset="0"/>
              </a:rPr>
              <a:t>공공조달길잡이</a:t>
            </a:r>
            <a:endParaRPr lang="en-US" sz="3600" spc="-51">
              <a:solidFill>
                <a:schemeClr val="tx2"/>
              </a:solidFill>
              <a:latin typeface="+mj-lt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marL="1212820" lvl="1" indent="-742932">
              <a:lnSpc>
                <a:spcPts val="5000"/>
              </a:lnSpc>
              <a:spcBef>
                <a:spcPts val="1185"/>
              </a:spcBef>
              <a:buAutoNum type="arabicPeriod"/>
            </a:pPr>
            <a:r>
              <a:rPr lang="ko-KR" altLang="en-US" sz="3600">
                <a:solidFill>
                  <a:schemeClr val="tx2"/>
                </a:solidFill>
                <a:latin typeface="+mj-lt"/>
                <a:ea typeface="맑은 고딕" panose="020B0503020000020004" pitchFamily="50" charset="-127"/>
                <a:cs typeface="Arial" panose="020B0604020202020204" pitchFamily="34" charset="0"/>
              </a:rPr>
              <a:t>조달업체 등록</a:t>
            </a:r>
            <a:endParaRPr lang="en-US" altLang="ko-KR" sz="3600">
              <a:solidFill>
                <a:schemeClr val="tx2"/>
              </a:solidFill>
              <a:latin typeface="+mj-lt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marL="1212820" lvl="1" indent="-742932">
              <a:lnSpc>
                <a:spcPts val="5000"/>
              </a:lnSpc>
              <a:spcBef>
                <a:spcPts val="1185"/>
              </a:spcBef>
              <a:buAutoNum type="arabicPeriod"/>
            </a:pPr>
            <a:r>
              <a:rPr lang="ko-KR" altLang="en-US" sz="3600">
                <a:solidFill>
                  <a:schemeClr val="tx2"/>
                </a:solidFill>
                <a:latin typeface="+mj-lt"/>
                <a:ea typeface="맑은 고딕" panose="020B0503020000020004" pitchFamily="50" charset="-127"/>
                <a:cs typeface="Arial" panose="020B0604020202020204" pitchFamily="34" charset="0"/>
              </a:rPr>
              <a:t>물품목록번호 등록</a:t>
            </a:r>
            <a:endParaRPr lang="en-US" altLang="ko-KR" sz="3600">
              <a:solidFill>
                <a:schemeClr val="tx2"/>
              </a:solidFill>
              <a:latin typeface="+mj-lt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marL="1212820" lvl="1" indent="-742932">
              <a:lnSpc>
                <a:spcPts val="5000"/>
              </a:lnSpc>
              <a:spcBef>
                <a:spcPts val="1185"/>
              </a:spcBef>
              <a:buAutoNum type="arabicPeriod"/>
            </a:pPr>
            <a:r>
              <a:rPr lang="ko-KR" altLang="en-US" sz="3600" err="1">
                <a:solidFill>
                  <a:schemeClr val="tx2"/>
                </a:solidFill>
                <a:latin typeface="+mj-lt"/>
                <a:ea typeface="맑은 고딕" panose="020B0503020000020004" pitchFamily="50" charset="-127"/>
                <a:cs typeface="Arial" panose="020B0604020202020204" pitchFamily="34" charset="0"/>
              </a:rPr>
              <a:t>벤처나라</a:t>
            </a:r>
            <a:endParaRPr lang="en-US" altLang="ko-KR" sz="3600">
              <a:solidFill>
                <a:schemeClr val="tx2"/>
              </a:solidFill>
              <a:latin typeface="+mj-lt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marL="1212820" lvl="1" indent="-742932">
              <a:lnSpc>
                <a:spcPts val="5000"/>
              </a:lnSpc>
              <a:spcBef>
                <a:spcPts val="1185"/>
              </a:spcBef>
              <a:buAutoNum type="arabicPeriod"/>
            </a:pPr>
            <a:r>
              <a:rPr lang="ko-KR" altLang="en-US" sz="3600" err="1">
                <a:solidFill>
                  <a:schemeClr val="tx2"/>
                </a:solidFill>
                <a:latin typeface="+mj-lt"/>
                <a:ea typeface="맑은 고딕" panose="020B0503020000020004" pitchFamily="50" charset="-127"/>
                <a:cs typeface="Arial" panose="020B0604020202020204" pitchFamily="34" charset="0"/>
              </a:rPr>
              <a:t>혁신제품</a:t>
            </a:r>
            <a:endParaRPr lang="en-US" altLang="ko-KR" sz="3600">
              <a:solidFill>
                <a:schemeClr val="tx2"/>
              </a:solidFill>
              <a:latin typeface="+mj-lt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marL="1212820" lvl="1" indent="-742932">
              <a:lnSpc>
                <a:spcPts val="5000"/>
              </a:lnSpc>
              <a:spcBef>
                <a:spcPts val="1185"/>
              </a:spcBef>
              <a:buAutoNum type="arabicPeriod"/>
            </a:pPr>
            <a:r>
              <a:rPr lang="ko-KR" altLang="en-US" sz="3600">
                <a:solidFill>
                  <a:schemeClr val="tx2"/>
                </a:solidFill>
                <a:latin typeface="+mj-lt"/>
                <a:ea typeface="맑은 고딕" panose="020B0503020000020004" pitchFamily="50" charset="-127"/>
                <a:cs typeface="Arial" panose="020B0604020202020204" pitchFamily="34" charset="0"/>
              </a:rPr>
              <a:t>다수공급자계약</a:t>
            </a:r>
            <a:r>
              <a:rPr lang="en-US" altLang="ko-KR" sz="3600">
                <a:solidFill>
                  <a:schemeClr val="tx2"/>
                </a:solidFill>
                <a:latin typeface="+mj-lt"/>
                <a:ea typeface="맑은 고딕" panose="020B0503020000020004" pitchFamily="50" charset="-127"/>
                <a:cs typeface="Arial" panose="020B0604020202020204" pitchFamily="34" charset="0"/>
              </a:rPr>
              <a:t>(MAS)</a:t>
            </a:r>
          </a:p>
          <a:p>
            <a:pPr marL="1212820" lvl="1" indent="-742932">
              <a:lnSpc>
                <a:spcPts val="5000"/>
              </a:lnSpc>
              <a:spcBef>
                <a:spcPts val="1185"/>
              </a:spcBef>
              <a:buAutoNum type="arabicPeriod"/>
            </a:pPr>
            <a:r>
              <a:rPr lang="ko-KR" altLang="en-US" sz="3600">
                <a:solidFill>
                  <a:schemeClr val="tx2"/>
                </a:solidFill>
                <a:latin typeface="+mj-lt"/>
                <a:ea typeface="맑은 고딕" panose="020B0503020000020004" pitchFamily="50" charset="-127"/>
                <a:cs typeface="Arial" panose="020B0604020202020204" pitchFamily="34" charset="0"/>
              </a:rPr>
              <a:t>우수조달물품</a:t>
            </a:r>
            <a:endParaRPr lang="en-US" altLang="ko-KR" sz="3600">
              <a:solidFill>
                <a:schemeClr val="tx2"/>
              </a:solidFill>
              <a:latin typeface="+mj-lt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marL="1212820" lvl="1" indent="-742932">
              <a:lnSpc>
                <a:spcPts val="5000"/>
              </a:lnSpc>
              <a:spcBef>
                <a:spcPts val="1185"/>
              </a:spcBef>
              <a:buAutoNum type="arabicPeriod"/>
            </a:pPr>
            <a:r>
              <a:rPr lang="ko-KR" altLang="en-US" sz="3600">
                <a:solidFill>
                  <a:schemeClr val="tx2"/>
                </a:solidFill>
                <a:latin typeface="+mj-lt"/>
                <a:ea typeface="맑은 고딕" panose="020B0503020000020004" pitchFamily="50" charset="-127"/>
                <a:cs typeface="Arial" panose="020B0604020202020204" pitchFamily="34" charset="0"/>
              </a:rPr>
              <a:t>해외조달시장진출 유망기업</a:t>
            </a:r>
            <a:r>
              <a:rPr lang="en-US" altLang="ko-KR" sz="3600">
                <a:solidFill>
                  <a:schemeClr val="tx2"/>
                </a:solidFill>
                <a:latin typeface="+mj-lt"/>
                <a:ea typeface="맑은 고딕" panose="020B0503020000020004" pitchFamily="50" charset="-127"/>
                <a:cs typeface="Arial" panose="020B0604020202020204" pitchFamily="34" charset="0"/>
              </a:rPr>
              <a:t>(G-PASS)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" y="0"/>
            <a:ext cx="2882899" cy="396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2843712" y="0"/>
            <a:ext cx="15539539" cy="396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" name="직선 연결선 7"/>
          <p:cNvCxnSpPr/>
          <p:nvPr/>
        </p:nvCxnSpPr>
        <p:spPr>
          <a:xfrm flipH="1">
            <a:off x="2842624" y="1409700"/>
            <a:ext cx="146071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3"/>
          <p:cNvSpPr txBox="1"/>
          <p:nvPr/>
        </p:nvSpPr>
        <p:spPr>
          <a:xfrm>
            <a:off x="4876800" y="3501147"/>
            <a:ext cx="8775700" cy="15113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99600"/>
              </a:lnSpc>
            </a:pPr>
            <a:r>
              <a:rPr lang="en-US" altLang="ko-KR" sz="8500" spc="-600" dirty="0" smtClean="0">
                <a:solidFill>
                  <a:srgbClr val="FF75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Chapter </a:t>
            </a:r>
            <a:r>
              <a:rPr lang="en-US" altLang="ko-KR" sz="8500" spc="-600" dirty="0">
                <a:solidFill>
                  <a:srgbClr val="FF75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1</a:t>
            </a:r>
            <a:endParaRPr lang="ko-KR" altLang="en-US" sz="8500" spc="-600" dirty="0">
              <a:solidFill>
                <a:srgbClr val="FF756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4876800" y="4948944"/>
            <a:ext cx="8775700" cy="15113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99600"/>
              </a:lnSpc>
            </a:pPr>
            <a:r>
              <a:rPr lang="ko-KR" altLang="en-US" sz="7200" spc="-600">
                <a:solidFill>
                  <a:srgbClr val="084C8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공공조달길잡이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" y="0"/>
            <a:ext cx="2882899" cy="396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2843712" y="0"/>
            <a:ext cx="15539539" cy="396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5334000" y="3238500"/>
            <a:ext cx="7696200" cy="313285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10145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3300" y="6727700"/>
            <a:ext cx="540000" cy="540000"/>
          </a:xfrm>
          <a:prstGeom prst="rect">
            <a:avLst/>
          </a:prstGeom>
        </p:spPr>
      </p:pic>
      <p:pic>
        <p:nvPicPr>
          <p:cNvPr id="29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3300" y="4854451"/>
            <a:ext cx="540000" cy="540000"/>
          </a:xfrm>
          <a:prstGeom prst="rect">
            <a:avLst/>
          </a:prstGeom>
        </p:spPr>
      </p:pic>
      <p:pic>
        <p:nvPicPr>
          <p:cNvPr id="8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07700" y="2628903"/>
            <a:ext cx="6299200" cy="5067300"/>
          </a:xfrm>
          <a:prstGeom prst="rect">
            <a:avLst/>
          </a:prstGeom>
        </p:spPr>
      </p:pic>
      <p:sp>
        <p:nvSpPr>
          <p:cNvPr id="10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1. </a:t>
            </a:r>
            <a:r>
              <a:rPr lang="ko-KR" altLang="en-US" sz="510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공공조달길잡이</a:t>
            </a:r>
          </a:p>
        </p:txBody>
      </p:sp>
      <p:sp>
        <p:nvSpPr>
          <p:cNvPr id="11" name="TextBox 8"/>
          <p:cNvSpPr txBox="1"/>
          <p:nvPr/>
        </p:nvSpPr>
        <p:spPr>
          <a:xfrm>
            <a:off x="10591803" y="965203"/>
            <a:ext cx="5270500" cy="622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41100"/>
              </a:lnSpc>
            </a:pPr>
            <a:r>
              <a:rPr lang="ko-KR" altLang="en-US" sz="3500" b="1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 </a:t>
            </a:r>
            <a:r>
              <a:rPr lang="ko-KR" alt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도입배경</a:t>
            </a:r>
          </a:p>
        </p:txBody>
      </p:sp>
      <p:sp>
        <p:nvSpPr>
          <p:cNvPr id="18" name="TextBox 15"/>
          <p:cNvSpPr txBox="1"/>
          <p:nvPr/>
        </p:nvSpPr>
        <p:spPr>
          <a:xfrm>
            <a:off x="1905000" y="2590803"/>
            <a:ext cx="8407400" cy="1460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25329"/>
              </a:lnSpc>
            </a:pP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창업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·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벤처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·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혁신기업들이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기술력을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갖추고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좋은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제품을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개발해도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판매처를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찾지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못해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조달청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여러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부서를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헤매다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결국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시장에서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사라지는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사례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발생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1905000" y="4787900"/>
            <a:ext cx="8407400" cy="965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25329"/>
              </a:lnSpc>
            </a:pPr>
            <a:r>
              <a:rPr lang="ko-KR" alt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중소기업들이</a:t>
            </a:r>
            <a:r>
              <a:rPr 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공공조달시장</a:t>
            </a:r>
            <a:r>
              <a:rPr 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진출을</a:t>
            </a:r>
            <a:r>
              <a:rPr 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통해</a:t>
            </a:r>
            <a:r>
              <a:rPr 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판로를</a:t>
            </a:r>
            <a:r>
              <a:rPr 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확대하고</a:t>
            </a:r>
            <a:r>
              <a:rPr 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</a:t>
            </a:r>
            <a:r>
              <a:rPr lang="ko-KR" alt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성장</a:t>
            </a:r>
            <a:r>
              <a:rPr 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·</a:t>
            </a:r>
            <a:r>
              <a:rPr lang="ko-KR" alt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도약할</a:t>
            </a:r>
            <a:r>
              <a:rPr 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수</a:t>
            </a:r>
            <a:r>
              <a:rPr 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있도록</a:t>
            </a:r>
            <a:r>
              <a:rPr 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공공조달길잡이</a:t>
            </a:r>
            <a:r>
              <a:rPr 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도입</a:t>
            </a:r>
          </a:p>
        </p:txBody>
      </p:sp>
      <p:sp>
        <p:nvSpPr>
          <p:cNvPr id="20" name="TextBox 17"/>
          <p:cNvSpPr txBox="1"/>
          <p:nvPr/>
        </p:nvSpPr>
        <p:spPr>
          <a:xfrm>
            <a:off x="1905000" y="6604003"/>
            <a:ext cx="8407400" cy="2120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25329"/>
              </a:lnSpc>
            </a:pP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2024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년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3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월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본청과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전국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11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개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지방청에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조달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경험이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풍부한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직원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34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명을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‘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공공조달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길잡이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’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로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지정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·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배치하고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 </a:t>
            </a:r>
          </a:p>
          <a:p>
            <a:pPr lvl="0" algn="l">
              <a:lnSpc>
                <a:spcPct val="125329"/>
              </a:lnSpc>
            </a:pP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원스톱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컨설팅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서비스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시작</a:t>
            </a:r>
          </a:p>
          <a:p>
            <a:pPr lvl="0" algn="l">
              <a:lnSpc>
                <a:spcPct val="125329"/>
              </a:lnSpc>
            </a:pPr>
            <a:endParaRPr lang="ko-KR" altLang="en-US" sz="700">
              <a:solidFill>
                <a:schemeClr val="tx1">
                  <a:alpha val="76863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algn="l">
              <a:lnSpc>
                <a:spcPct val="125329"/>
              </a:lnSpc>
            </a:pPr>
            <a:r>
              <a:rPr lang="en-US" sz="5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</a:t>
            </a:r>
          </a:p>
          <a:p>
            <a:pPr lvl="0" algn="l">
              <a:lnSpc>
                <a:spcPct val="125329"/>
              </a:lnSpc>
            </a:pPr>
            <a:r>
              <a:rPr lang="en-US" sz="24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* 2025.3</a:t>
            </a:r>
            <a:r>
              <a:rPr lang="ko-KR" altLang="en-US" sz="24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월</a:t>
            </a:r>
            <a:r>
              <a:rPr lang="en-US" sz="24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4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물품목록제도</a:t>
            </a:r>
            <a:r>
              <a:rPr lang="en-US" sz="24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2</a:t>
            </a:r>
            <a:r>
              <a:rPr lang="ko-KR" altLang="en-US" sz="24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명을</a:t>
            </a:r>
            <a:r>
              <a:rPr lang="en-US" sz="24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4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추가하여</a:t>
            </a:r>
            <a:r>
              <a:rPr lang="en-US" sz="24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4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현재</a:t>
            </a:r>
            <a:r>
              <a:rPr lang="en-US" sz="24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36</a:t>
            </a:r>
            <a:r>
              <a:rPr lang="ko-KR" altLang="en-US" sz="24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명</a:t>
            </a:r>
            <a:r>
              <a:rPr lang="en-US" sz="24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4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지정</a:t>
            </a:r>
          </a:p>
        </p:txBody>
      </p:sp>
      <p:pic>
        <p:nvPicPr>
          <p:cNvPr id="12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3300" y="2698500"/>
            <a:ext cx="540000" cy="540000"/>
          </a:xfrm>
          <a:prstGeom prst="rect">
            <a:avLst/>
          </a:prstGeom>
        </p:spPr>
      </p:pic>
      <p:sp>
        <p:nvSpPr>
          <p:cNvPr id="13" name="TextBox 10"/>
          <p:cNvSpPr txBox="1"/>
          <p:nvPr/>
        </p:nvSpPr>
        <p:spPr>
          <a:xfrm>
            <a:off x="1003303" y="2774954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sz="21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01</a:t>
            </a:r>
          </a:p>
        </p:txBody>
      </p:sp>
      <p:sp>
        <p:nvSpPr>
          <p:cNvPr id="15" name="TextBox 12"/>
          <p:cNvSpPr txBox="1"/>
          <p:nvPr/>
        </p:nvSpPr>
        <p:spPr>
          <a:xfrm>
            <a:off x="1003303" y="4940303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sz="21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02</a:t>
            </a:r>
          </a:p>
        </p:txBody>
      </p:sp>
      <p:sp>
        <p:nvSpPr>
          <p:cNvPr id="17" name="TextBox 14"/>
          <p:cNvSpPr txBox="1"/>
          <p:nvPr/>
        </p:nvSpPr>
        <p:spPr>
          <a:xfrm>
            <a:off x="1003303" y="6813554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sz="21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03</a:t>
            </a:r>
          </a:p>
        </p:txBody>
      </p:sp>
      <p:cxnSp>
        <p:nvCxnSpPr>
          <p:cNvPr id="24" name="직선 연결선 23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직사각형 26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10"/>
          <p:cNvPicPr>
            <a:picLocks noChangeAspect="1"/>
          </p:cNvPicPr>
          <p:nvPr/>
        </p:nvPicPr>
        <p:blipFill>
          <a:blip r:embed="rId3">
            <a:alphaModFix amt="34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11829" y="4680004"/>
            <a:ext cx="4319451" cy="4916513"/>
          </a:xfrm>
          <a:prstGeom prst="rect">
            <a:avLst/>
          </a:prstGeom>
        </p:spPr>
      </p:pic>
      <p:sp>
        <p:nvSpPr>
          <p:cNvPr id="11" name="TextBox 8"/>
          <p:cNvSpPr txBox="1"/>
          <p:nvPr/>
        </p:nvSpPr>
        <p:spPr>
          <a:xfrm>
            <a:off x="10591803" y="965203"/>
            <a:ext cx="5270500" cy="622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41100"/>
              </a:lnSpc>
            </a:pPr>
            <a:r>
              <a:rPr lang="ko-KR" altLang="en-US" sz="3500" b="1" dirty="0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 dirty="0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 </a:t>
            </a:r>
            <a:r>
              <a:rPr lang="ko-KR" altLang="en-US" sz="3500" b="1" dirty="0" smtClean="0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공공조달길잡이란</a:t>
            </a:r>
            <a:r>
              <a:rPr lang="en-US" altLang="ko-KR" sz="3500" b="1" dirty="0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?</a:t>
            </a:r>
            <a:endParaRPr lang="ko-KR" altLang="en-US" sz="3500" b="1" dirty="0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1828801" y="2108203"/>
            <a:ext cx="14401799" cy="1511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25329"/>
              </a:lnSpc>
            </a:pP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공공조달시장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진입을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원하는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기업을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적극발굴하여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조달시장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진입부터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성장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*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까지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</a:t>
            </a:r>
          </a:p>
          <a:p>
            <a:pPr lvl="0" algn="l">
              <a:lnSpc>
                <a:spcPct val="125329"/>
              </a:lnSpc>
            </a:pP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전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과정에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필요한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정보를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원스톱으로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제공하는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조달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전문관</a:t>
            </a:r>
          </a:p>
          <a:p>
            <a:pPr lvl="0" algn="l">
              <a:lnSpc>
                <a:spcPct val="125329"/>
              </a:lnSpc>
            </a:pPr>
            <a:r>
              <a:rPr lang="en-US" sz="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  </a:t>
            </a:r>
          </a:p>
          <a:p>
            <a:pPr lvl="0" algn="l">
              <a:lnSpc>
                <a:spcPct val="125329"/>
              </a:lnSpc>
            </a:pPr>
            <a:r>
              <a:rPr lang="en-US" sz="24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* </a:t>
            </a:r>
            <a:r>
              <a:rPr lang="ko-KR" altLang="en-US" sz="24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벤처</a:t>
            </a:r>
            <a:r>
              <a:rPr lang="en-US" sz="24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→ </a:t>
            </a:r>
            <a:r>
              <a:rPr lang="ko-KR" altLang="en-US" sz="24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혁신</a:t>
            </a:r>
            <a:r>
              <a:rPr lang="en-US" sz="24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→ MAS → </a:t>
            </a:r>
            <a:r>
              <a:rPr lang="ko-KR" altLang="en-US" sz="24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우수</a:t>
            </a:r>
            <a:r>
              <a:rPr lang="en-US" sz="24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</a:t>
            </a:r>
            <a:r>
              <a:rPr lang="en-US" sz="2400" smtClean="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→ </a:t>
            </a:r>
            <a:r>
              <a:rPr lang="ko-KR" altLang="en-US" sz="24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해외</a:t>
            </a:r>
            <a:r>
              <a:rPr lang="en-US" sz="24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4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조달시장</a:t>
            </a:r>
            <a:r>
              <a:rPr lang="en-US" sz="24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4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진출</a:t>
            </a:r>
            <a:r>
              <a:rPr lang="en-US" sz="24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4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유망기업</a:t>
            </a:r>
            <a:r>
              <a:rPr lang="en-US" sz="24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(G-PASS)</a:t>
            </a:r>
          </a:p>
        </p:txBody>
      </p:sp>
      <p:sp>
        <p:nvSpPr>
          <p:cNvPr id="18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1. </a:t>
            </a:r>
            <a:r>
              <a:rPr lang="ko-KR" altLang="en-US" sz="510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공공조달길잡이</a:t>
            </a:r>
          </a:p>
        </p:txBody>
      </p:sp>
      <p:pic>
        <p:nvPicPr>
          <p:cNvPr id="1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968071" y="4680003"/>
            <a:ext cx="4319452" cy="4944083"/>
          </a:xfrm>
          <a:prstGeom prst="rect">
            <a:avLst/>
          </a:prstGeom>
        </p:spPr>
      </p:pic>
      <p:pic>
        <p:nvPicPr>
          <p:cNvPr id="2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41340" y="4680006"/>
            <a:ext cx="4319451" cy="4916513"/>
          </a:xfrm>
          <a:prstGeom prst="rect">
            <a:avLst/>
          </a:prstGeom>
        </p:spPr>
      </p:pic>
      <p:pic>
        <p:nvPicPr>
          <p:cNvPr id="38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6369723" y="6654801"/>
            <a:ext cx="457200" cy="357215"/>
          </a:xfrm>
          <a:prstGeom prst="rect">
            <a:avLst/>
          </a:prstGeom>
        </p:spPr>
      </p:pic>
      <p:sp>
        <p:nvSpPr>
          <p:cNvPr id="39" name="TextBox 20"/>
          <p:cNvSpPr txBox="1"/>
          <p:nvPr/>
        </p:nvSpPr>
        <p:spPr>
          <a:xfrm>
            <a:off x="13674699" y="6032389"/>
            <a:ext cx="3360772" cy="689231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24499"/>
              </a:lnSpc>
            </a:pPr>
            <a:r>
              <a:rPr lang="ko-KR" altLang="en-US" sz="2400" b="1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수요기관</a:t>
            </a:r>
            <a:r>
              <a:rPr lang="en-US" sz="2400" b="1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400" b="1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설명회</a:t>
            </a:r>
            <a:r>
              <a:rPr lang="en-US" sz="2400" b="1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400" b="1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등을</a:t>
            </a:r>
            <a:r>
              <a:rPr lang="en-US" sz="2400" b="1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400" b="1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통한</a:t>
            </a:r>
            <a:r>
              <a:rPr lang="en-US" sz="2400" b="1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</a:t>
            </a:r>
            <a:r>
              <a:rPr lang="ko-KR" altLang="en-US" sz="2400" b="1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제품</a:t>
            </a:r>
            <a:r>
              <a:rPr lang="en-US" sz="2400" b="1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400" b="1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홍보</a:t>
            </a:r>
            <a:r>
              <a:rPr lang="en-US" sz="2400" b="1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400" b="1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및</a:t>
            </a:r>
            <a:r>
              <a:rPr lang="en-US" sz="2400" b="1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400" b="1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수요창출</a:t>
            </a:r>
          </a:p>
        </p:txBody>
      </p:sp>
      <p:sp>
        <p:nvSpPr>
          <p:cNvPr id="40" name="TextBox 21"/>
          <p:cNvSpPr txBox="1"/>
          <p:nvPr/>
        </p:nvSpPr>
        <p:spPr>
          <a:xfrm>
            <a:off x="15468600" y="5007600"/>
            <a:ext cx="1803400" cy="386983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99600"/>
              </a:lnSpc>
            </a:pPr>
            <a:r>
              <a:rPr lang="en-US" sz="2400" b="1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3. </a:t>
            </a:r>
            <a:r>
              <a:rPr lang="ko-KR" altLang="en-US" sz="2400" b="1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판로지원</a:t>
            </a:r>
          </a:p>
        </p:txBody>
      </p:sp>
      <p:sp>
        <p:nvSpPr>
          <p:cNvPr id="41" name="TextBox 22"/>
          <p:cNvSpPr txBox="1"/>
          <p:nvPr/>
        </p:nvSpPr>
        <p:spPr>
          <a:xfrm>
            <a:off x="8240612" y="6000958"/>
            <a:ext cx="2803199" cy="1411617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24499"/>
              </a:lnSpc>
            </a:pPr>
            <a:r>
              <a:rPr lang="ko-KR" altLang="en-US" sz="2400" b="1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성과창출을</a:t>
            </a:r>
            <a:r>
              <a:rPr lang="en-US" sz="2400" b="1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400" b="1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위한</a:t>
            </a:r>
            <a:r>
              <a:rPr lang="en-US" sz="2400" b="1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</a:p>
          <a:p>
            <a:pPr lvl="0" algn="l">
              <a:lnSpc>
                <a:spcPct val="124499"/>
              </a:lnSpc>
            </a:pPr>
            <a:r>
              <a:rPr lang="ko-KR" altLang="en-US" sz="2400" b="1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책임감</a:t>
            </a:r>
            <a:r>
              <a:rPr lang="en-US" sz="2400" b="1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400" b="1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있는</a:t>
            </a:r>
            <a:r>
              <a:rPr lang="en-US" altLang="ko-KR" sz="2400" b="1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400" b="1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사후관리</a:t>
            </a:r>
          </a:p>
        </p:txBody>
      </p:sp>
      <p:sp>
        <p:nvSpPr>
          <p:cNvPr id="42" name="TextBox 23"/>
          <p:cNvSpPr txBox="1"/>
          <p:nvPr/>
        </p:nvSpPr>
        <p:spPr>
          <a:xfrm>
            <a:off x="9753600" y="5007704"/>
            <a:ext cx="1601568" cy="3584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99600"/>
              </a:lnSpc>
            </a:pPr>
            <a:r>
              <a:rPr lang="en-US" sz="2400" b="1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2. </a:t>
            </a:r>
            <a:r>
              <a:rPr lang="ko-KR" altLang="en-US" sz="2400" b="1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사후관리</a:t>
            </a:r>
          </a:p>
        </p:txBody>
      </p:sp>
      <p:sp>
        <p:nvSpPr>
          <p:cNvPr id="43" name="TextBox 24"/>
          <p:cNvSpPr txBox="1"/>
          <p:nvPr/>
        </p:nvSpPr>
        <p:spPr>
          <a:xfrm>
            <a:off x="2479793" y="6032389"/>
            <a:ext cx="2860365" cy="1509516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24499"/>
              </a:lnSpc>
            </a:pPr>
            <a:r>
              <a:rPr lang="ko-KR" altLang="en-US" sz="2400" b="1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본</a:t>
            </a:r>
            <a:r>
              <a:rPr lang="en-US" sz="2400" b="1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·</a:t>
            </a:r>
            <a:r>
              <a:rPr lang="ko-KR" altLang="en-US" sz="2400" b="1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지방청</a:t>
            </a:r>
            <a:r>
              <a:rPr lang="en-US" sz="2400" b="1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</a:p>
          <a:p>
            <a:pPr lvl="0" algn="l">
              <a:lnSpc>
                <a:spcPct val="124499"/>
              </a:lnSpc>
            </a:pPr>
            <a:r>
              <a:rPr lang="ko-KR" altLang="en-US" sz="2400" b="1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컨설팅</a:t>
            </a:r>
            <a:r>
              <a:rPr lang="en-US" sz="2400" b="1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400" b="1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전담직원</a:t>
            </a:r>
            <a:r>
              <a:rPr lang="en-US" altLang="ko-KR" sz="2400" b="1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400" b="1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배치</a:t>
            </a:r>
            <a:endParaRPr lang="en-US" altLang="ko-KR" sz="2400" b="1" spc="-100">
              <a:solidFill>
                <a:srgbClr val="27242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algn="l">
              <a:lnSpc>
                <a:spcPct val="124499"/>
              </a:lnSpc>
            </a:pPr>
            <a:r>
              <a:rPr lang="ko-KR" altLang="en-US" sz="2400" b="1" spc="-100" smtClean="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및</a:t>
            </a:r>
            <a:r>
              <a:rPr lang="en-US" sz="2400" b="1" spc="-100" smtClean="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400" b="1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상담실</a:t>
            </a:r>
            <a:r>
              <a:rPr lang="en-US" sz="2400" b="1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400" b="1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운영</a:t>
            </a:r>
          </a:p>
        </p:txBody>
      </p:sp>
      <p:sp>
        <p:nvSpPr>
          <p:cNvPr id="44" name="TextBox 25"/>
          <p:cNvSpPr txBox="1"/>
          <p:nvPr/>
        </p:nvSpPr>
        <p:spPr>
          <a:xfrm>
            <a:off x="4264685" y="5006036"/>
            <a:ext cx="2812271" cy="3584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marL="342891" indent="-342891">
              <a:lnSpc>
                <a:spcPct val="99600"/>
              </a:lnSpc>
              <a:buAutoNum type="arabicPeriod"/>
            </a:pPr>
            <a:r>
              <a:rPr lang="ko-KR" altLang="en-US" sz="2400" b="1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컨설팅</a:t>
            </a:r>
          </a:p>
        </p:txBody>
      </p:sp>
      <p:sp>
        <p:nvSpPr>
          <p:cNvPr id="45" name="TextBox 26"/>
          <p:cNvSpPr txBox="1"/>
          <p:nvPr/>
        </p:nvSpPr>
        <p:spPr>
          <a:xfrm>
            <a:off x="2356532" y="7530382"/>
            <a:ext cx="2983626" cy="1249805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24499"/>
              </a:lnSpc>
            </a:pP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- </a:t>
            </a:r>
            <a:r>
              <a:rPr lang="ko-KR" altLang="en-US" sz="2000" spc="-100" err="1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전담직원</a:t>
            </a: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(</a:t>
            </a:r>
            <a:r>
              <a:rPr lang="ko-KR" altLang="en-US" sz="2000" spc="-100" err="1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지방청별</a:t>
            </a: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2</a:t>
            </a:r>
            <a:r>
              <a:rPr lang="ko-KR" alt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명</a:t>
            </a: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</a:p>
          <a:p>
            <a:pPr lvl="0" algn="l">
              <a:lnSpc>
                <a:spcPct val="124499"/>
              </a:lnSpc>
            </a:pP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- </a:t>
            </a:r>
            <a:r>
              <a:rPr lang="ko-KR" altLang="en-US" sz="2000" spc="-100" err="1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전문상담실</a:t>
            </a: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(</a:t>
            </a:r>
            <a:r>
              <a:rPr lang="ko-KR" alt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자료실</a:t>
            </a: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운영</a:t>
            </a: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</a:p>
          <a:p>
            <a:pPr lvl="0" algn="l">
              <a:lnSpc>
                <a:spcPct val="124499"/>
              </a:lnSpc>
            </a:pP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- </a:t>
            </a:r>
            <a:r>
              <a:rPr lang="ko-KR" alt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컨설팅</a:t>
            </a: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접수</a:t>
            </a: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및</a:t>
            </a: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실시</a:t>
            </a:r>
          </a:p>
          <a:p>
            <a:pPr lvl="0" algn="l">
              <a:lnSpc>
                <a:spcPct val="124499"/>
              </a:lnSpc>
            </a:pP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- </a:t>
            </a:r>
            <a:r>
              <a:rPr lang="ko-KR" altLang="en-US" sz="2000" spc="-100" err="1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조달관련</a:t>
            </a: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정보제공</a:t>
            </a:r>
          </a:p>
        </p:txBody>
      </p:sp>
      <p:sp>
        <p:nvSpPr>
          <p:cNvPr id="46" name="TextBox 27"/>
          <p:cNvSpPr txBox="1"/>
          <p:nvPr/>
        </p:nvSpPr>
        <p:spPr>
          <a:xfrm>
            <a:off x="7950628" y="7635752"/>
            <a:ext cx="3583149" cy="1304945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24499"/>
              </a:lnSpc>
            </a:pP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- </a:t>
            </a:r>
            <a:r>
              <a:rPr lang="ko-KR" alt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피드백</a:t>
            </a: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(</a:t>
            </a:r>
            <a:r>
              <a:rPr lang="ko-KR" alt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이메일</a:t>
            </a: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문자</a:t>
            </a: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등</a:t>
            </a: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</a:p>
          <a:p>
            <a:pPr lvl="0" algn="l">
              <a:lnSpc>
                <a:spcPct val="124499"/>
              </a:lnSpc>
            </a:pP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- </a:t>
            </a:r>
            <a:r>
              <a:rPr lang="ko-KR" alt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애로사항</a:t>
            </a: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청취</a:t>
            </a: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및</a:t>
            </a: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개선</a:t>
            </a:r>
          </a:p>
          <a:p>
            <a:pPr lvl="0" algn="l">
              <a:lnSpc>
                <a:spcPct val="124499"/>
              </a:lnSpc>
            </a:pP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- </a:t>
            </a:r>
            <a:r>
              <a:rPr lang="ko-KR" alt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추가</a:t>
            </a: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컨설팅</a:t>
            </a: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실시</a:t>
            </a:r>
          </a:p>
          <a:p>
            <a:pPr lvl="0" algn="l">
              <a:lnSpc>
                <a:spcPct val="124499"/>
              </a:lnSpc>
            </a:pP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- </a:t>
            </a:r>
            <a:r>
              <a:rPr lang="ko-KR" alt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공공조달시장</a:t>
            </a: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진출</a:t>
            </a: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중간점검</a:t>
            </a:r>
          </a:p>
        </p:txBody>
      </p:sp>
      <p:sp>
        <p:nvSpPr>
          <p:cNvPr id="47" name="TextBox 28"/>
          <p:cNvSpPr txBox="1"/>
          <p:nvPr/>
        </p:nvSpPr>
        <p:spPr>
          <a:xfrm>
            <a:off x="13411200" y="7635724"/>
            <a:ext cx="3132169" cy="1304945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24499"/>
              </a:lnSpc>
            </a:pP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- </a:t>
            </a:r>
            <a:r>
              <a:rPr lang="ko-KR" alt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유관기관</a:t>
            </a: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안내</a:t>
            </a: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(</a:t>
            </a:r>
            <a:r>
              <a:rPr lang="ko-KR" alt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홍보</a:t>
            </a: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·</a:t>
            </a:r>
            <a:r>
              <a:rPr lang="ko-KR" alt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유치</a:t>
            </a: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</a:p>
          <a:p>
            <a:pPr lvl="0" algn="l">
              <a:lnSpc>
                <a:spcPct val="124499"/>
              </a:lnSpc>
            </a:pP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- </a:t>
            </a:r>
            <a:r>
              <a:rPr lang="ko-KR" alt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지방청장</a:t>
            </a: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주관</a:t>
            </a: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제품</a:t>
            </a: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설명회</a:t>
            </a:r>
          </a:p>
          <a:p>
            <a:pPr lvl="0" algn="l">
              <a:lnSpc>
                <a:spcPct val="124499"/>
              </a:lnSpc>
            </a:pP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- </a:t>
            </a:r>
            <a:r>
              <a:rPr lang="ko-KR" alt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수요</a:t>
            </a: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000" spc="-100" err="1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매칭데이</a:t>
            </a: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운영</a:t>
            </a: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</a:p>
          <a:p>
            <a:pPr lvl="0" algn="l">
              <a:lnSpc>
                <a:spcPct val="124499"/>
              </a:lnSpc>
            </a:pP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- </a:t>
            </a:r>
            <a:r>
              <a:rPr lang="ko-KR" altLang="en-US" sz="2000" spc="-100" err="1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타부처</a:t>
            </a: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주관</a:t>
            </a: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전시회</a:t>
            </a: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연계</a:t>
            </a:r>
            <a:r>
              <a:rPr lang="en-US" sz="2000" spc="-100">
                <a:solidFill>
                  <a:srgbClr val="27242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</a:t>
            </a:r>
          </a:p>
        </p:txBody>
      </p:sp>
      <p:sp>
        <p:nvSpPr>
          <p:cNvPr id="51" name="TextBox 17"/>
          <p:cNvSpPr txBox="1"/>
          <p:nvPr/>
        </p:nvSpPr>
        <p:spPr>
          <a:xfrm>
            <a:off x="1943560" y="3997550"/>
            <a:ext cx="2362200" cy="4699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endParaRPr lang="ko-KR" altLang="en-US" sz="260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718908" y="3848100"/>
            <a:ext cx="4086375" cy="5881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41100"/>
              </a:lnSpc>
            </a:pP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공공조달길잡이가 하는 일</a:t>
            </a:r>
            <a:endParaRPr lang="ko-KR" altLang="ko-KR" sz="2600">
              <a:solidFill>
                <a:schemeClr val="tx1">
                  <a:alpha val="76863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pic>
        <p:nvPicPr>
          <p:cNvPr id="52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11910219" y="6654801"/>
            <a:ext cx="457200" cy="357215"/>
          </a:xfrm>
          <a:prstGeom prst="rect">
            <a:avLst/>
          </a:prstGeom>
        </p:spPr>
      </p:pic>
      <p:pic>
        <p:nvPicPr>
          <p:cNvPr id="33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44662" y="4758718"/>
            <a:ext cx="1183005" cy="1183005"/>
          </a:xfrm>
          <a:prstGeom prst="rect">
            <a:avLst/>
          </a:prstGeom>
        </p:spPr>
      </p:pic>
      <p:pic>
        <p:nvPicPr>
          <p:cNvPr id="36" name="Picture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44661" y="4914117"/>
            <a:ext cx="1152675" cy="900595"/>
          </a:xfrm>
          <a:prstGeom prst="rect">
            <a:avLst/>
          </a:prstGeom>
        </p:spPr>
      </p:pic>
      <p:pic>
        <p:nvPicPr>
          <p:cNvPr id="53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022463" y="4758720"/>
            <a:ext cx="1183005" cy="1183005"/>
          </a:xfrm>
          <a:prstGeom prst="rect">
            <a:avLst/>
          </a:prstGeom>
        </p:spPr>
      </p:pic>
      <p:pic>
        <p:nvPicPr>
          <p:cNvPr id="5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50623" y="4758720"/>
            <a:ext cx="1183005" cy="1183005"/>
          </a:xfrm>
          <a:prstGeom prst="rect">
            <a:avLst/>
          </a:prstGeom>
        </p:spPr>
      </p:pic>
      <p:pic>
        <p:nvPicPr>
          <p:cNvPr id="34" name="Picture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572705" y="4868269"/>
            <a:ext cx="959075" cy="900595"/>
          </a:xfrm>
          <a:prstGeom prst="rect">
            <a:avLst/>
          </a:prstGeom>
        </p:spPr>
      </p:pic>
      <p:pic>
        <p:nvPicPr>
          <p:cNvPr id="32" name="Picture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990252" y="4878468"/>
            <a:ext cx="1235009" cy="891405"/>
          </a:xfrm>
          <a:prstGeom prst="rect">
            <a:avLst/>
          </a:prstGeom>
        </p:spPr>
      </p:pic>
      <p:cxnSp>
        <p:nvCxnSpPr>
          <p:cNvPr id="55" name="직선 연결선 54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직사각형 57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9" name="직사각형 58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0" name="Picture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04400" y="2137069"/>
            <a:ext cx="540000" cy="540000"/>
          </a:xfrm>
          <a:prstGeom prst="rect">
            <a:avLst/>
          </a:prstGeom>
        </p:spPr>
      </p:pic>
      <p:sp>
        <p:nvSpPr>
          <p:cNvPr id="61" name="TextBox 10"/>
          <p:cNvSpPr txBox="1"/>
          <p:nvPr/>
        </p:nvSpPr>
        <p:spPr>
          <a:xfrm>
            <a:off x="995565" y="2213522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sz="21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01</a:t>
            </a:r>
          </a:p>
        </p:txBody>
      </p:sp>
      <p:pic>
        <p:nvPicPr>
          <p:cNvPr id="62" name="Picture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04400" y="3952499"/>
            <a:ext cx="540000" cy="540000"/>
          </a:xfrm>
          <a:prstGeom prst="rect">
            <a:avLst/>
          </a:prstGeom>
        </p:spPr>
      </p:pic>
      <p:sp>
        <p:nvSpPr>
          <p:cNvPr id="63" name="TextBox 10"/>
          <p:cNvSpPr txBox="1"/>
          <p:nvPr/>
        </p:nvSpPr>
        <p:spPr>
          <a:xfrm>
            <a:off x="990603" y="4028953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sz="21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0</a:t>
            </a:r>
            <a:r>
              <a:rPr lang="en-US" altLang="ko-KR" sz="21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2</a:t>
            </a:r>
            <a:endParaRPr lang="en-US" sz="21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8996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335" y="5235451"/>
            <a:ext cx="540000" cy="540000"/>
          </a:xfrm>
          <a:prstGeom prst="rect">
            <a:avLst/>
          </a:prstGeom>
        </p:spPr>
      </p:pic>
      <p:pic>
        <p:nvPicPr>
          <p:cNvPr id="26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431" y="2320471"/>
            <a:ext cx="540000" cy="540000"/>
          </a:xfrm>
          <a:prstGeom prst="rect">
            <a:avLst/>
          </a:prstGeom>
        </p:spPr>
      </p:pic>
      <p:sp>
        <p:nvSpPr>
          <p:cNvPr id="11" name="TextBox 8"/>
          <p:cNvSpPr txBox="1"/>
          <p:nvPr/>
        </p:nvSpPr>
        <p:spPr>
          <a:xfrm>
            <a:off x="10591799" y="965203"/>
            <a:ext cx="7791451" cy="622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41100"/>
              </a:lnSpc>
            </a:pPr>
            <a:r>
              <a:rPr lang="ko-KR" altLang="en-US" sz="3500" b="1" dirty="0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</a:t>
            </a:r>
            <a:r>
              <a:rPr lang="ko-KR" altLang="ko-KR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컨설팅</a:t>
            </a:r>
            <a:r>
              <a:rPr lang="en-US" altLang="ko-KR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ko-KR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서비스를</a:t>
            </a:r>
            <a:r>
              <a:rPr lang="en-US" altLang="ko-KR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ko-KR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받으려면</a:t>
            </a:r>
            <a:r>
              <a:rPr lang="en-US" altLang="ko-KR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</p:txBody>
      </p:sp>
      <p:pic>
        <p:nvPicPr>
          <p:cNvPr id="27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63803" y="2222500"/>
            <a:ext cx="1943100" cy="1828800"/>
          </a:xfrm>
          <a:prstGeom prst="rect">
            <a:avLst/>
          </a:prstGeom>
        </p:spPr>
      </p:pic>
      <p:sp>
        <p:nvSpPr>
          <p:cNvPr id="28" name="TextBox 9"/>
          <p:cNvSpPr txBox="1"/>
          <p:nvPr/>
        </p:nvSpPr>
        <p:spPr>
          <a:xfrm>
            <a:off x="1800000" y="3086103"/>
            <a:ext cx="13106400" cy="1460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25329"/>
              </a:lnSpc>
            </a:pPr>
            <a:r>
              <a:rPr lang="ko-KR" alt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조달청</a:t>
            </a:r>
            <a:r>
              <a:rPr 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홈페이지</a:t>
            </a:r>
            <a:r>
              <a:rPr 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(www.pps.go.kr → ‘</a:t>
            </a:r>
            <a:r>
              <a:rPr lang="ko-KR" alt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공공조달길잡이</a:t>
            </a:r>
            <a:r>
              <a:rPr 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’) → </a:t>
            </a:r>
            <a:r>
              <a:rPr lang="ko-KR" alt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상담예약신청</a:t>
            </a:r>
            <a:r>
              <a:rPr 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→</a:t>
            </a:r>
          </a:p>
          <a:p>
            <a:pPr lvl="0" algn="l">
              <a:lnSpc>
                <a:spcPct val="125329"/>
              </a:lnSpc>
            </a:pPr>
            <a:r>
              <a:rPr lang="ko-KR" alt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상담예약하기</a:t>
            </a:r>
            <a:r>
              <a:rPr 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→ </a:t>
            </a:r>
            <a:r>
              <a:rPr lang="ko-KR" alt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본인인증</a:t>
            </a:r>
            <a:r>
              <a:rPr 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→ </a:t>
            </a:r>
            <a:r>
              <a:rPr lang="ko-KR" alt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필수</a:t>
            </a:r>
            <a:r>
              <a:rPr 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 err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입력항목</a:t>
            </a:r>
            <a:r>
              <a:rPr 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입력</a:t>
            </a:r>
            <a:r>
              <a:rPr 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및</a:t>
            </a:r>
            <a:r>
              <a:rPr 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컨설팅</a:t>
            </a:r>
            <a:r>
              <a:rPr 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신청서</a:t>
            </a:r>
            <a:r>
              <a:rPr 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다운로드</a:t>
            </a:r>
            <a:r>
              <a:rPr 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작성</a:t>
            </a:r>
            <a:r>
              <a:rPr 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후</a:t>
            </a:r>
            <a:r>
              <a:rPr 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첨부</a:t>
            </a:r>
            <a:r>
              <a:rPr 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→ </a:t>
            </a:r>
            <a:r>
              <a:rPr lang="ko-KR" alt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신청</a:t>
            </a:r>
            <a:r>
              <a:rPr 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→ </a:t>
            </a:r>
            <a:r>
              <a:rPr lang="ko-KR" alt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지방청</a:t>
            </a:r>
            <a:r>
              <a:rPr 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길잡이와</a:t>
            </a:r>
            <a:r>
              <a:rPr 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일정</a:t>
            </a:r>
            <a:r>
              <a:rPr 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협의</a:t>
            </a:r>
            <a:r>
              <a:rPr 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en-US" sz="26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→ </a:t>
            </a:r>
            <a:r>
              <a:rPr lang="ko-KR" altLang="en-US" sz="2600" b="1">
                <a:solidFill>
                  <a:srgbClr val="FF75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방문</a:t>
            </a:r>
            <a:r>
              <a:rPr lang="en-US" sz="2600" b="1">
                <a:solidFill>
                  <a:srgbClr val="FF75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·</a:t>
            </a:r>
            <a:r>
              <a:rPr lang="ko-KR" altLang="en-US" sz="2600" b="1">
                <a:solidFill>
                  <a:srgbClr val="FF75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전화</a:t>
            </a:r>
            <a:r>
              <a:rPr lang="en-US" sz="2600" b="1">
                <a:solidFill>
                  <a:srgbClr val="FF75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·</a:t>
            </a:r>
            <a:r>
              <a:rPr lang="ko-KR" altLang="en-US" sz="2600" b="1">
                <a:solidFill>
                  <a:srgbClr val="FF75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화상</a:t>
            </a:r>
            <a:r>
              <a:rPr lang="en-US" sz="2600" b="1">
                <a:solidFill>
                  <a:srgbClr val="FF75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(ZOOM) </a:t>
            </a:r>
            <a:r>
              <a:rPr lang="ko-KR" alt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컨설팅</a:t>
            </a:r>
            <a:r>
              <a:rPr 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실시</a:t>
            </a:r>
          </a:p>
        </p:txBody>
      </p:sp>
      <p:sp>
        <p:nvSpPr>
          <p:cNvPr id="29" name="TextBox 10"/>
          <p:cNvSpPr txBox="1"/>
          <p:nvPr/>
        </p:nvSpPr>
        <p:spPr>
          <a:xfrm>
            <a:off x="1800000" y="6057900"/>
            <a:ext cx="10706100" cy="965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25329"/>
              </a:lnSpc>
            </a:pP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중소벤처기업부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중소기업중앙회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en-US" sz="2600" err="1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테크노파크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한국여성경제인협회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등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</a:t>
            </a:r>
          </a:p>
          <a:p>
            <a:pPr lvl="0" algn="l">
              <a:lnSpc>
                <a:spcPct val="125329"/>
              </a:lnSpc>
            </a:pP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유관기관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*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홈페이지</a:t>
            </a:r>
            <a:r>
              <a:rPr lang="en-US" altLang="ko-KR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20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개에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게시된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‘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공공조달길잡이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배너</a:t>
            </a:r>
            <a:r>
              <a:rPr 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’ </a:t>
            </a:r>
            <a:r>
              <a:rPr lang="ko-KR" altLang="en-US" sz="2600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클릭</a:t>
            </a:r>
          </a:p>
        </p:txBody>
      </p:sp>
      <p:sp>
        <p:nvSpPr>
          <p:cNvPr id="45" name="TextBox 12"/>
          <p:cNvSpPr txBox="1"/>
          <p:nvPr/>
        </p:nvSpPr>
        <p:spPr>
          <a:xfrm>
            <a:off x="914403" y="2387603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sz="21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01</a:t>
            </a:r>
          </a:p>
        </p:txBody>
      </p:sp>
      <p:pic>
        <p:nvPicPr>
          <p:cNvPr id="47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338048" y="5321300"/>
            <a:ext cx="4908552" cy="3784600"/>
          </a:xfrm>
          <a:prstGeom prst="rect">
            <a:avLst/>
          </a:prstGeom>
        </p:spPr>
      </p:pic>
      <p:sp>
        <p:nvSpPr>
          <p:cNvPr id="48" name="TextBox 15"/>
          <p:cNvSpPr txBox="1"/>
          <p:nvPr/>
        </p:nvSpPr>
        <p:spPr>
          <a:xfrm>
            <a:off x="914403" y="5308603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sz="21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02</a:t>
            </a:r>
          </a:p>
        </p:txBody>
      </p:sp>
      <p:sp>
        <p:nvSpPr>
          <p:cNvPr id="49" name="TextBox 16"/>
          <p:cNvSpPr txBox="1"/>
          <p:nvPr/>
        </p:nvSpPr>
        <p:spPr>
          <a:xfrm>
            <a:off x="15373351" y="4156078"/>
            <a:ext cx="1568452" cy="438151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16199"/>
              </a:lnSpc>
            </a:pPr>
            <a:r>
              <a:rPr lang="ko-KR" altLang="en-US" sz="20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컨설팅</a:t>
            </a:r>
            <a:r>
              <a:rPr lang="en-US" sz="20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0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신청</a:t>
            </a:r>
          </a:p>
        </p:txBody>
      </p:sp>
      <p:sp>
        <p:nvSpPr>
          <p:cNvPr id="50" name="TextBox 17"/>
          <p:cNvSpPr txBox="1"/>
          <p:nvPr/>
        </p:nvSpPr>
        <p:spPr>
          <a:xfrm>
            <a:off x="1800000" y="2362203"/>
            <a:ext cx="3822700" cy="4699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ko-KR" altLang="en-US" sz="26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조달청</a:t>
            </a:r>
            <a:r>
              <a:rPr lang="en-US" sz="26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6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홈페이지</a:t>
            </a:r>
          </a:p>
        </p:txBody>
      </p:sp>
      <p:sp>
        <p:nvSpPr>
          <p:cNvPr id="51" name="TextBox 18"/>
          <p:cNvSpPr txBox="1"/>
          <p:nvPr/>
        </p:nvSpPr>
        <p:spPr>
          <a:xfrm>
            <a:off x="1800000" y="5270503"/>
            <a:ext cx="3632200" cy="4699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ko-KR" altLang="en-US" sz="26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유관기관</a:t>
            </a:r>
            <a:r>
              <a:rPr lang="en-US" sz="26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6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홈페이지</a:t>
            </a:r>
            <a:r>
              <a:rPr lang="en-US" sz="26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6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배너</a:t>
            </a:r>
          </a:p>
        </p:txBody>
      </p:sp>
      <p:sp>
        <p:nvSpPr>
          <p:cNvPr id="52" name="TextBox 19"/>
          <p:cNvSpPr txBox="1"/>
          <p:nvPr/>
        </p:nvSpPr>
        <p:spPr>
          <a:xfrm>
            <a:off x="1790703" y="7200903"/>
            <a:ext cx="9791700" cy="2146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25329"/>
              </a:lnSpc>
            </a:pPr>
            <a:r>
              <a:rPr 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* </a:t>
            </a:r>
            <a:r>
              <a:rPr lang="ko-KR" alt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중소벤처기업부</a:t>
            </a:r>
            <a:r>
              <a:rPr 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중소기업중앙회</a:t>
            </a:r>
            <a:r>
              <a:rPr 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한국여성경제인협회</a:t>
            </a:r>
            <a:r>
              <a:rPr 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한국경영혁신중소기업협회</a:t>
            </a:r>
            <a:r>
              <a:rPr 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중소기업기술혁신협회</a:t>
            </a:r>
            <a:r>
              <a:rPr 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 </a:t>
            </a:r>
            <a:r>
              <a:rPr lang="ko-KR" alt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서울테크노파크</a:t>
            </a:r>
            <a:r>
              <a:rPr 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경기테크노파크</a:t>
            </a:r>
            <a:r>
              <a:rPr 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대전테크노파크</a:t>
            </a:r>
            <a:r>
              <a:rPr 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(</a:t>
            </a:r>
            <a:r>
              <a:rPr lang="ko-KR" alt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사</a:t>
            </a:r>
            <a:r>
              <a:rPr 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  <a:r>
              <a:rPr lang="ko-KR" alt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정부조달기술진흥협회</a:t>
            </a:r>
            <a:r>
              <a:rPr 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(</a:t>
            </a:r>
            <a:r>
              <a:rPr lang="ko-KR" alt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사</a:t>
            </a:r>
            <a:r>
              <a:rPr 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  <a:r>
              <a:rPr lang="ko-KR" alt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정부조달마스협회</a:t>
            </a:r>
            <a:r>
              <a:rPr 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 (</a:t>
            </a:r>
            <a:r>
              <a:rPr lang="ko-KR" alt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사</a:t>
            </a:r>
            <a:r>
              <a:rPr 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  <a:r>
              <a:rPr lang="ko-KR" alt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정부조달수출진흥협회</a:t>
            </a:r>
            <a:r>
              <a:rPr 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(</a:t>
            </a:r>
            <a:r>
              <a:rPr lang="ko-KR" alt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사</a:t>
            </a:r>
            <a:r>
              <a:rPr 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  <a:r>
              <a:rPr lang="ko-KR" alt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정부조달컴퓨터협회</a:t>
            </a:r>
            <a:r>
              <a:rPr 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(</a:t>
            </a:r>
            <a:r>
              <a:rPr lang="ko-KR" alt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사</a:t>
            </a:r>
            <a:r>
              <a:rPr 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  <a:r>
              <a:rPr lang="ko-KR" alt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벤처기업협회</a:t>
            </a:r>
            <a:r>
              <a:rPr 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(</a:t>
            </a:r>
            <a:r>
              <a:rPr lang="ko-KR" alt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재</a:t>
            </a:r>
            <a:r>
              <a:rPr 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  <a:r>
              <a:rPr lang="ko-KR" alt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한국조달연구원</a:t>
            </a:r>
            <a:r>
              <a:rPr 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산업통상자원부</a:t>
            </a:r>
            <a:r>
              <a:rPr 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 </a:t>
            </a:r>
            <a:r>
              <a:rPr lang="ko-KR" altLang="en-US" err="1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국토교통부</a:t>
            </a:r>
            <a:r>
              <a:rPr 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한국여성벤처협회</a:t>
            </a:r>
            <a:r>
              <a:rPr 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도로교통공사</a:t>
            </a:r>
            <a:r>
              <a:rPr 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en-US" err="1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비즈인포</a:t>
            </a:r>
            <a:r>
              <a:rPr 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en-US">
                <a:solidFill>
                  <a:schemeClr val="tx1">
                    <a:alpha val="76863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한국벤처투자</a:t>
            </a:r>
          </a:p>
        </p:txBody>
      </p:sp>
      <p:sp>
        <p:nvSpPr>
          <p:cNvPr id="19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1. </a:t>
            </a:r>
            <a:r>
              <a:rPr lang="ko-KR" altLang="en-US" sz="510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공공조달길잡이</a:t>
            </a:r>
          </a:p>
        </p:txBody>
      </p:sp>
      <p:cxnSp>
        <p:nvCxnSpPr>
          <p:cNvPr id="21" name="직선 연결선 20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직사각형 23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6760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8"/>
          <p:cNvSpPr txBox="1"/>
          <p:nvPr/>
        </p:nvSpPr>
        <p:spPr>
          <a:xfrm>
            <a:off x="10591800" y="965203"/>
            <a:ext cx="6172200" cy="622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41100"/>
              </a:lnSpc>
            </a:pPr>
            <a:r>
              <a:rPr lang="ko-KR" altLang="en-US" sz="3500" b="1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</a:t>
            </a:r>
            <a:r>
              <a:rPr lang="ko-KR" alt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홈페이지 이용 안내</a:t>
            </a:r>
            <a:endParaRPr lang="en-US" altLang="ko-KR" sz="35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9" name="Picture 6"/>
          <p:cNvPicPr preferRelativeResize="0"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291760" y="2054224"/>
            <a:ext cx="6480000" cy="360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" name="Picture 7"/>
          <p:cNvPicPr preferRelativeResize="0"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10506800" y="2087932"/>
            <a:ext cx="6480000" cy="360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1" name="Picture 8"/>
          <p:cNvPicPr preferRelativeResize="0"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2291760" y="5902775"/>
            <a:ext cx="6480000" cy="360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/>
          <p:cNvPicPr preferRelativeResize="0"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600" y="5902775"/>
            <a:ext cx="6480000" cy="360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984698" y="1887880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홈페이지</a:t>
            </a:r>
            <a:endParaRPr lang="ko-KR" altLang="en-US" dirty="0">
              <a:solidFill>
                <a:schemeClr val="tx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4" name="TextBox 17"/>
          <p:cNvSpPr txBox="1"/>
          <p:nvPr/>
        </p:nvSpPr>
        <p:spPr>
          <a:xfrm>
            <a:off x="1066800" y="5871477"/>
            <a:ext cx="1181100" cy="371791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ko-KR" altLang="en-US" sz="200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정보제공</a:t>
            </a:r>
            <a:endParaRPr lang="en-US" sz="2000">
              <a:solidFill>
                <a:schemeClr val="tx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1" name="TextBox 17"/>
          <p:cNvSpPr txBox="1"/>
          <p:nvPr/>
        </p:nvSpPr>
        <p:spPr>
          <a:xfrm>
            <a:off x="9064170" y="1978403"/>
            <a:ext cx="1244743" cy="629557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dist">
              <a:lnSpc>
                <a:spcPct val="116199"/>
              </a:lnSpc>
            </a:pPr>
            <a:r>
              <a:rPr lang="ko-KR" altLang="en-US" sz="2000" spc="-15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길잡이안내</a:t>
            </a:r>
            <a:endParaRPr lang="en-US" sz="2000" spc="-150">
              <a:solidFill>
                <a:schemeClr val="tx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6" name="TextBox 17"/>
          <p:cNvSpPr txBox="1"/>
          <p:nvPr/>
        </p:nvSpPr>
        <p:spPr>
          <a:xfrm>
            <a:off x="9144000" y="5844647"/>
            <a:ext cx="1181100" cy="39862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ko-KR" altLang="en-US" sz="200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상담 예약</a:t>
            </a:r>
            <a:endParaRPr lang="en-US" sz="2000">
              <a:solidFill>
                <a:schemeClr val="tx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1. </a:t>
            </a:r>
            <a:r>
              <a:rPr lang="ko-KR" altLang="en-US" sz="510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공공조달길잡이</a:t>
            </a:r>
          </a:p>
        </p:txBody>
      </p:sp>
      <p:cxnSp>
        <p:nvCxnSpPr>
          <p:cNvPr id="27" name="직선 연결선 26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직사각형 29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AFAB6381-3B44-4E55-B91F-9950EC6A14F4}"/>
              </a:ext>
            </a:extLst>
          </p:cNvPr>
          <p:cNvSpPr/>
          <p:nvPr/>
        </p:nvSpPr>
        <p:spPr>
          <a:xfrm>
            <a:off x="989998" y="1872581"/>
            <a:ext cx="1205287" cy="415410"/>
          </a:xfrm>
          <a:prstGeom prst="rect">
            <a:avLst/>
          </a:prstGeom>
          <a:solidFill>
            <a:srgbClr val="44546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000" b="1" kern="0" smtClean="0">
                <a:solidFill>
                  <a:schemeClr val="bg1"/>
                </a:solidFill>
                <a:latin typeface="Calibri"/>
                <a:ea typeface="맑은 고딕"/>
              </a:rPr>
              <a:t>홈페이지</a:t>
            </a:r>
            <a:endParaRPr kumimoji="0" lang="ko-KR" altLang="en-US" sz="20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맑은 고딕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AFAB6381-3B44-4E55-B91F-9950EC6A14F4}"/>
              </a:ext>
            </a:extLst>
          </p:cNvPr>
          <p:cNvSpPr/>
          <p:nvPr/>
        </p:nvSpPr>
        <p:spPr>
          <a:xfrm>
            <a:off x="989998" y="5836252"/>
            <a:ext cx="1205287" cy="415410"/>
          </a:xfrm>
          <a:prstGeom prst="rect">
            <a:avLst/>
          </a:prstGeom>
          <a:solidFill>
            <a:srgbClr val="44546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000" b="1" kern="0" noProof="0" dirty="0" smtClean="0">
                <a:solidFill>
                  <a:schemeClr val="bg1"/>
                </a:solidFill>
                <a:latin typeface="Calibri"/>
                <a:ea typeface="맑은 고딕"/>
              </a:rPr>
              <a:t>정보제공</a:t>
            </a:r>
            <a:endParaRPr kumimoji="0" lang="ko-KR" altLang="en-US" sz="20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맑은 고딕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AFAB6381-3B44-4E55-B91F-9950EC6A14F4}"/>
              </a:ext>
            </a:extLst>
          </p:cNvPr>
          <p:cNvSpPr/>
          <p:nvPr/>
        </p:nvSpPr>
        <p:spPr>
          <a:xfrm>
            <a:off x="9083897" y="5836252"/>
            <a:ext cx="1205287" cy="415410"/>
          </a:xfrm>
          <a:prstGeom prst="rect">
            <a:avLst/>
          </a:prstGeom>
          <a:solidFill>
            <a:srgbClr val="44546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000" b="1" kern="0" noProof="0" smtClean="0">
                <a:solidFill>
                  <a:schemeClr val="bg1"/>
                </a:solidFill>
                <a:latin typeface="Calibri"/>
                <a:ea typeface="맑은 고딕"/>
              </a:rPr>
              <a:t>상담예약</a:t>
            </a:r>
            <a:endParaRPr kumimoji="0" lang="ko-KR" altLang="en-US" sz="20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맑은 고딕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FAB6381-3B44-4E55-B91F-9950EC6A14F4}"/>
              </a:ext>
            </a:extLst>
          </p:cNvPr>
          <p:cNvSpPr/>
          <p:nvPr/>
        </p:nvSpPr>
        <p:spPr>
          <a:xfrm>
            <a:off x="9083897" y="1922310"/>
            <a:ext cx="1205287" cy="685649"/>
          </a:xfrm>
          <a:prstGeom prst="rect">
            <a:avLst/>
          </a:prstGeom>
          <a:solidFill>
            <a:srgbClr val="44546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000" b="1" kern="0" noProof="0" smtClean="0">
                <a:solidFill>
                  <a:schemeClr val="bg1"/>
                </a:solidFill>
                <a:latin typeface="Calibri"/>
                <a:ea typeface="맑은 고딕"/>
              </a:rPr>
              <a:t>길잡이 안내</a:t>
            </a:r>
            <a:endParaRPr kumimoji="0" lang="ko-KR" altLang="en-US" sz="20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2001689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object 8"/>
          <p:cNvSpPr/>
          <p:nvPr/>
        </p:nvSpPr>
        <p:spPr>
          <a:xfrm>
            <a:off x="9142200" y="7045200"/>
            <a:ext cx="8460000" cy="2340000"/>
          </a:xfrm>
          <a:custGeom>
            <a:avLst/>
            <a:gdLst/>
            <a:ahLst/>
            <a:cxnLst/>
            <a:rect l="l" t="t" r="r" b="b"/>
            <a:pathLst>
              <a:path w="4766310" h="900429">
                <a:moveTo>
                  <a:pt x="4766056" y="0"/>
                </a:moveTo>
                <a:lnTo>
                  <a:pt x="0" y="0"/>
                </a:lnTo>
                <a:lnTo>
                  <a:pt x="0" y="899998"/>
                </a:lnTo>
                <a:lnTo>
                  <a:pt x="4766056" y="899998"/>
                </a:lnTo>
                <a:lnTo>
                  <a:pt x="4766056" y="0"/>
                </a:lnTo>
                <a:close/>
              </a:path>
            </a:pathLst>
          </a:custGeom>
          <a:solidFill>
            <a:srgbClr val="DDD9EC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0" name="object 53"/>
          <p:cNvSpPr/>
          <p:nvPr/>
        </p:nvSpPr>
        <p:spPr>
          <a:xfrm>
            <a:off x="12954000" y="7654166"/>
            <a:ext cx="2235429" cy="937813"/>
          </a:xfrm>
          <a:custGeom>
            <a:avLst/>
            <a:gdLst/>
            <a:ahLst/>
            <a:cxnLst/>
            <a:rect l="l" t="t" r="r" b="b"/>
            <a:pathLst>
              <a:path w="1163320" h="385444">
                <a:moveTo>
                  <a:pt x="1076553" y="0"/>
                </a:moveTo>
                <a:lnTo>
                  <a:pt x="289598" y="0"/>
                </a:lnTo>
                <a:lnTo>
                  <a:pt x="272640" y="1679"/>
                </a:lnTo>
                <a:lnTo>
                  <a:pt x="228434" y="25336"/>
                </a:lnTo>
                <a:lnTo>
                  <a:pt x="25349" y="198005"/>
                </a:lnTo>
                <a:lnTo>
                  <a:pt x="1680" y="242218"/>
                </a:lnTo>
                <a:lnTo>
                  <a:pt x="0" y="259168"/>
                </a:lnTo>
                <a:lnTo>
                  <a:pt x="0" y="298475"/>
                </a:lnTo>
                <a:lnTo>
                  <a:pt x="6798" y="332141"/>
                </a:lnTo>
                <a:lnTo>
                  <a:pt x="25339" y="359637"/>
                </a:lnTo>
                <a:lnTo>
                  <a:pt x="52838" y="378176"/>
                </a:lnTo>
                <a:lnTo>
                  <a:pt x="86512" y="384975"/>
                </a:lnTo>
                <a:lnTo>
                  <a:pt x="1076553" y="384975"/>
                </a:lnTo>
                <a:lnTo>
                  <a:pt x="1110219" y="378176"/>
                </a:lnTo>
                <a:lnTo>
                  <a:pt x="1137715" y="359637"/>
                </a:lnTo>
                <a:lnTo>
                  <a:pt x="1156254" y="332141"/>
                </a:lnTo>
                <a:lnTo>
                  <a:pt x="1163053" y="298475"/>
                </a:lnTo>
                <a:lnTo>
                  <a:pt x="1163053" y="56095"/>
                </a:lnTo>
                <a:lnTo>
                  <a:pt x="1156254" y="27174"/>
                </a:lnTo>
                <a:lnTo>
                  <a:pt x="1137715" y="10131"/>
                </a:lnTo>
                <a:lnTo>
                  <a:pt x="1110219" y="2046"/>
                </a:lnTo>
                <a:lnTo>
                  <a:pt x="10765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TextBox 8"/>
          <p:cNvSpPr txBox="1"/>
          <p:nvPr/>
        </p:nvSpPr>
        <p:spPr>
          <a:xfrm>
            <a:off x="9906000" y="952500"/>
            <a:ext cx="7804151" cy="635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41100"/>
              </a:lnSpc>
            </a:pPr>
            <a:r>
              <a:rPr lang="ko-KR" altLang="en-US" sz="3500" b="1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</a:t>
            </a:r>
            <a:r>
              <a:rPr lang="ko-KR" alt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우리 기업에 맞는 조달분야 찾기</a:t>
            </a:r>
            <a:endParaRPr lang="en-US" altLang="ko-KR" sz="35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25" name="object 6"/>
          <p:cNvSpPr/>
          <p:nvPr/>
        </p:nvSpPr>
        <p:spPr>
          <a:xfrm>
            <a:off x="9141700" y="2084400"/>
            <a:ext cx="8460000" cy="2340000"/>
          </a:xfrm>
          <a:custGeom>
            <a:avLst/>
            <a:gdLst/>
            <a:ahLst/>
            <a:cxnLst/>
            <a:rect l="l" t="t" r="r" b="b"/>
            <a:pathLst>
              <a:path w="4766310" h="900429">
                <a:moveTo>
                  <a:pt x="4766056" y="0"/>
                </a:moveTo>
                <a:lnTo>
                  <a:pt x="0" y="0"/>
                </a:lnTo>
                <a:lnTo>
                  <a:pt x="0" y="899998"/>
                </a:lnTo>
                <a:lnTo>
                  <a:pt x="4766056" y="899998"/>
                </a:lnTo>
                <a:lnTo>
                  <a:pt x="4766056" y="0"/>
                </a:lnTo>
                <a:close/>
              </a:path>
            </a:pathLst>
          </a:custGeom>
          <a:solidFill>
            <a:srgbClr val="D7E4F1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26" name="object 7"/>
          <p:cNvSpPr/>
          <p:nvPr/>
        </p:nvSpPr>
        <p:spPr>
          <a:xfrm>
            <a:off x="9142200" y="4528800"/>
            <a:ext cx="8460000" cy="2340000"/>
          </a:xfrm>
          <a:custGeom>
            <a:avLst/>
            <a:gdLst/>
            <a:ahLst/>
            <a:cxnLst/>
            <a:rect l="l" t="t" r="r" b="b"/>
            <a:pathLst>
              <a:path w="4766310" h="900429">
                <a:moveTo>
                  <a:pt x="4766056" y="0"/>
                </a:moveTo>
                <a:lnTo>
                  <a:pt x="0" y="0"/>
                </a:lnTo>
                <a:lnTo>
                  <a:pt x="0" y="899998"/>
                </a:lnTo>
                <a:lnTo>
                  <a:pt x="4766056" y="899998"/>
                </a:lnTo>
                <a:lnTo>
                  <a:pt x="4766056" y="0"/>
                </a:lnTo>
                <a:close/>
              </a:path>
            </a:pathLst>
          </a:custGeom>
          <a:solidFill>
            <a:srgbClr val="C1CEE9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32" name="object 3"/>
          <p:cNvSpPr/>
          <p:nvPr/>
        </p:nvSpPr>
        <p:spPr>
          <a:xfrm>
            <a:off x="523547" y="2082800"/>
            <a:ext cx="8460000" cy="2340000"/>
          </a:xfrm>
          <a:custGeom>
            <a:avLst/>
            <a:gdLst/>
            <a:ahLst/>
            <a:cxnLst/>
            <a:rect l="l" t="t" r="r" b="b"/>
            <a:pathLst>
              <a:path w="4766310" h="900430">
                <a:moveTo>
                  <a:pt x="4766056" y="0"/>
                </a:moveTo>
                <a:lnTo>
                  <a:pt x="0" y="0"/>
                </a:lnTo>
                <a:lnTo>
                  <a:pt x="0" y="899998"/>
                </a:lnTo>
                <a:lnTo>
                  <a:pt x="4766056" y="899998"/>
                </a:lnTo>
                <a:lnTo>
                  <a:pt x="4766056" y="0"/>
                </a:lnTo>
                <a:close/>
              </a:path>
            </a:pathLst>
          </a:custGeom>
          <a:solidFill>
            <a:srgbClr val="DDEDCA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33" name="object 4"/>
          <p:cNvSpPr/>
          <p:nvPr/>
        </p:nvSpPr>
        <p:spPr>
          <a:xfrm>
            <a:off x="522343" y="4528913"/>
            <a:ext cx="8460000" cy="2340000"/>
          </a:xfrm>
          <a:custGeom>
            <a:avLst/>
            <a:gdLst/>
            <a:ahLst/>
            <a:cxnLst/>
            <a:rect l="l" t="t" r="r" b="b"/>
            <a:pathLst>
              <a:path w="4766310" h="900429">
                <a:moveTo>
                  <a:pt x="4766056" y="0"/>
                </a:moveTo>
                <a:lnTo>
                  <a:pt x="0" y="0"/>
                </a:lnTo>
                <a:lnTo>
                  <a:pt x="0" y="899998"/>
                </a:lnTo>
                <a:lnTo>
                  <a:pt x="4766056" y="899998"/>
                </a:lnTo>
                <a:lnTo>
                  <a:pt x="4766056" y="0"/>
                </a:lnTo>
                <a:close/>
              </a:path>
            </a:pathLst>
          </a:custGeom>
          <a:solidFill>
            <a:srgbClr val="DEF0E9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34" name="object 5"/>
          <p:cNvSpPr/>
          <p:nvPr/>
        </p:nvSpPr>
        <p:spPr>
          <a:xfrm>
            <a:off x="522343" y="7045547"/>
            <a:ext cx="8460000" cy="2340000"/>
          </a:xfrm>
          <a:custGeom>
            <a:avLst/>
            <a:gdLst/>
            <a:ahLst/>
            <a:cxnLst/>
            <a:rect l="l" t="t" r="r" b="b"/>
            <a:pathLst>
              <a:path w="4766310" h="900429">
                <a:moveTo>
                  <a:pt x="4766056" y="0"/>
                </a:moveTo>
                <a:lnTo>
                  <a:pt x="0" y="0"/>
                </a:lnTo>
                <a:lnTo>
                  <a:pt x="0" y="899998"/>
                </a:lnTo>
                <a:lnTo>
                  <a:pt x="4766056" y="899998"/>
                </a:lnTo>
                <a:lnTo>
                  <a:pt x="4766056" y="0"/>
                </a:lnTo>
                <a:close/>
              </a:path>
            </a:pathLst>
          </a:custGeom>
          <a:solidFill>
            <a:srgbClr val="CAE5E8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35" name="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00103" y="2228357"/>
            <a:ext cx="1485900" cy="2065735"/>
          </a:xfrm>
          <a:prstGeom prst="rect">
            <a:avLst/>
          </a:prstGeom>
        </p:spPr>
      </p:pic>
      <p:sp>
        <p:nvSpPr>
          <p:cNvPr id="379" name="object 53"/>
          <p:cNvSpPr/>
          <p:nvPr/>
        </p:nvSpPr>
        <p:spPr>
          <a:xfrm>
            <a:off x="2395456" y="2266455"/>
            <a:ext cx="1950541" cy="937813"/>
          </a:xfrm>
          <a:custGeom>
            <a:avLst/>
            <a:gdLst/>
            <a:ahLst/>
            <a:cxnLst/>
            <a:rect l="l" t="t" r="r" b="b"/>
            <a:pathLst>
              <a:path w="1163320" h="385444">
                <a:moveTo>
                  <a:pt x="1076553" y="0"/>
                </a:moveTo>
                <a:lnTo>
                  <a:pt x="289598" y="0"/>
                </a:lnTo>
                <a:lnTo>
                  <a:pt x="272640" y="1679"/>
                </a:lnTo>
                <a:lnTo>
                  <a:pt x="228434" y="25336"/>
                </a:lnTo>
                <a:lnTo>
                  <a:pt x="25349" y="198005"/>
                </a:lnTo>
                <a:lnTo>
                  <a:pt x="1680" y="242218"/>
                </a:lnTo>
                <a:lnTo>
                  <a:pt x="0" y="259168"/>
                </a:lnTo>
                <a:lnTo>
                  <a:pt x="0" y="298475"/>
                </a:lnTo>
                <a:lnTo>
                  <a:pt x="6798" y="332141"/>
                </a:lnTo>
                <a:lnTo>
                  <a:pt x="25339" y="359637"/>
                </a:lnTo>
                <a:lnTo>
                  <a:pt x="52838" y="378176"/>
                </a:lnTo>
                <a:lnTo>
                  <a:pt x="86512" y="384975"/>
                </a:lnTo>
                <a:lnTo>
                  <a:pt x="1076553" y="384975"/>
                </a:lnTo>
                <a:lnTo>
                  <a:pt x="1110219" y="378176"/>
                </a:lnTo>
                <a:lnTo>
                  <a:pt x="1137715" y="359637"/>
                </a:lnTo>
                <a:lnTo>
                  <a:pt x="1156254" y="332141"/>
                </a:lnTo>
                <a:lnTo>
                  <a:pt x="1163053" y="298475"/>
                </a:lnTo>
                <a:lnTo>
                  <a:pt x="1163053" y="56095"/>
                </a:lnTo>
                <a:lnTo>
                  <a:pt x="1156254" y="27174"/>
                </a:lnTo>
                <a:lnTo>
                  <a:pt x="1137715" y="10131"/>
                </a:lnTo>
                <a:lnTo>
                  <a:pt x="1110219" y="2046"/>
                </a:lnTo>
                <a:lnTo>
                  <a:pt x="10765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03" name="object 53"/>
          <p:cNvSpPr/>
          <p:nvPr/>
        </p:nvSpPr>
        <p:spPr>
          <a:xfrm>
            <a:off x="4618668" y="2339875"/>
            <a:ext cx="2068703" cy="937813"/>
          </a:xfrm>
          <a:custGeom>
            <a:avLst/>
            <a:gdLst/>
            <a:ahLst/>
            <a:cxnLst/>
            <a:rect l="l" t="t" r="r" b="b"/>
            <a:pathLst>
              <a:path w="1163320" h="385444">
                <a:moveTo>
                  <a:pt x="1076553" y="0"/>
                </a:moveTo>
                <a:lnTo>
                  <a:pt x="289598" y="0"/>
                </a:lnTo>
                <a:lnTo>
                  <a:pt x="272640" y="1679"/>
                </a:lnTo>
                <a:lnTo>
                  <a:pt x="228434" y="25336"/>
                </a:lnTo>
                <a:lnTo>
                  <a:pt x="25349" y="198005"/>
                </a:lnTo>
                <a:lnTo>
                  <a:pt x="1680" y="242218"/>
                </a:lnTo>
                <a:lnTo>
                  <a:pt x="0" y="259168"/>
                </a:lnTo>
                <a:lnTo>
                  <a:pt x="0" y="298475"/>
                </a:lnTo>
                <a:lnTo>
                  <a:pt x="6798" y="332141"/>
                </a:lnTo>
                <a:lnTo>
                  <a:pt x="25339" y="359637"/>
                </a:lnTo>
                <a:lnTo>
                  <a:pt x="52838" y="378176"/>
                </a:lnTo>
                <a:lnTo>
                  <a:pt x="86512" y="384975"/>
                </a:lnTo>
                <a:lnTo>
                  <a:pt x="1076553" y="384975"/>
                </a:lnTo>
                <a:lnTo>
                  <a:pt x="1110219" y="378176"/>
                </a:lnTo>
                <a:lnTo>
                  <a:pt x="1137715" y="359637"/>
                </a:lnTo>
                <a:lnTo>
                  <a:pt x="1156254" y="332141"/>
                </a:lnTo>
                <a:lnTo>
                  <a:pt x="1163053" y="298475"/>
                </a:lnTo>
                <a:lnTo>
                  <a:pt x="1163053" y="56095"/>
                </a:lnTo>
                <a:lnTo>
                  <a:pt x="1156254" y="27174"/>
                </a:lnTo>
                <a:lnTo>
                  <a:pt x="1137715" y="10131"/>
                </a:lnTo>
                <a:lnTo>
                  <a:pt x="1110219" y="2046"/>
                </a:lnTo>
                <a:lnTo>
                  <a:pt x="10765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05" name="object 53"/>
          <p:cNvSpPr/>
          <p:nvPr/>
        </p:nvSpPr>
        <p:spPr>
          <a:xfrm>
            <a:off x="2394353" y="3360094"/>
            <a:ext cx="1930947" cy="937813"/>
          </a:xfrm>
          <a:custGeom>
            <a:avLst/>
            <a:gdLst/>
            <a:ahLst/>
            <a:cxnLst/>
            <a:rect l="l" t="t" r="r" b="b"/>
            <a:pathLst>
              <a:path w="1163320" h="385444">
                <a:moveTo>
                  <a:pt x="1076553" y="0"/>
                </a:moveTo>
                <a:lnTo>
                  <a:pt x="289598" y="0"/>
                </a:lnTo>
                <a:lnTo>
                  <a:pt x="272640" y="1679"/>
                </a:lnTo>
                <a:lnTo>
                  <a:pt x="228434" y="25336"/>
                </a:lnTo>
                <a:lnTo>
                  <a:pt x="25349" y="198005"/>
                </a:lnTo>
                <a:lnTo>
                  <a:pt x="1680" y="242218"/>
                </a:lnTo>
                <a:lnTo>
                  <a:pt x="0" y="259168"/>
                </a:lnTo>
                <a:lnTo>
                  <a:pt x="0" y="298475"/>
                </a:lnTo>
                <a:lnTo>
                  <a:pt x="6798" y="332141"/>
                </a:lnTo>
                <a:lnTo>
                  <a:pt x="25339" y="359637"/>
                </a:lnTo>
                <a:lnTo>
                  <a:pt x="52838" y="378176"/>
                </a:lnTo>
                <a:lnTo>
                  <a:pt x="86512" y="384975"/>
                </a:lnTo>
                <a:lnTo>
                  <a:pt x="1076553" y="384975"/>
                </a:lnTo>
                <a:lnTo>
                  <a:pt x="1110219" y="378176"/>
                </a:lnTo>
                <a:lnTo>
                  <a:pt x="1137715" y="359637"/>
                </a:lnTo>
                <a:lnTo>
                  <a:pt x="1156254" y="332141"/>
                </a:lnTo>
                <a:lnTo>
                  <a:pt x="1163053" y="298475"/>
                </a:lnTo>
                <a:lnTo>
                  <a:pt x="1163053" y="56095"/>
                </a:lnTo>
                <a:lnTo>
                  <a:pt x="1156254" y="27174"/>
                </a:lnTo>
                <a:lnTo>
                  <a:pt x="1137715" y="10131"/>
                </a:lnTo>
                <a:lnTo>
                  <a:pt x="1110219" y="2046"/>
                </a:lnTo>
                <a:lnTo>
                  <a:pt x="10765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06" name="object 53"/>
          <p:cNvSpPr/>
          <p:nvPr/>
        </p:nvSpPr>
        <p:spPr>
          <a:xfrm>
            <a:off x="4563271" y="3360094"/>
            <a:ext cx="2112871" cy="937813"/>
          </a:xfrm>
          <a:custGeom>
            <a:avLst/>
            <a:gdLst/>
            <a:ahLst/>
            <a:cxnLst/>
            <a:rect l="l" t="t" r="r" b="b"/>
            <a:pathLst>
              <a:path w="1163320" h="385444">
                <a:moveTo>
                  <a:pt x="1076553" y="0"/>
                </a:moveTo>
                <a:lnTo>
                  <a:pt x="289598" y="0"/>
                </a:lnTo>
                <a:lnTo>
                  <a:pt x="272640" y="1679"/>
                </a:lnTo>
                <a:lnTo>
                  <a:pt x="228434" y="25336"/>
                </a:lnTo>
                <a:lnTo>
                  <a:pt x="25349" y="198005"/>
                </a:lnTo>
                <a:lnTo>
                  <a:pt x="1680" y="242218"/>
                </a:lnTo>
                <a:lnTo>
                  <a:pt x="0" y="259168"/>
                </a:lnTo>
                <a:lnTo>
                  <a:pt x="0" y="298475"/>
                </a:lnTo>
                <a:lnTo>
                  <a:pt x="6798" y="332141"/>
                </a:lnTo>
                <a:lnTo>
                  <a:pt x="25339" y="359637"/>
                </a:lnTo>
                <a:lnTo>
                  <a:pt x="52838" y="378176"/>
                </a:lnTo>
                <a:lnTo>
                  <a:pt x="86512" y="384975"/>
                </a:lnTo>
                <a:lnTo>
                  <a:pt x="1076553" y="384975"/>
                </a:lnTo>
                <a:lnTo>
                  <a:pt x="1110219" y="378176"/>
                </a:lnTo>
                <a:lnTo>
                  <a:pt x="1137715" y="359637"/>
                </a:lnTo>
                <a:lnTo>
                  <a:pt x="1156254" y="332141"/>
                </a:lnTo>
                <a:lnTo>
                  <a:pt x="1163053" y="298475"/>
                </a:lnTo>
                <a:lnTo>
                  <a:pt x="1163053" y="56095"/>
                </a:lnTo>
                <a:lnTo>
                  <a:pt x="1156254" y="27174"/>
                </a:lnTo>
                <a:lnTo>
                  <a:pt x="1137715" y="10131"/>
                </a:lnTo>
                <a:lnTo>
                  <a:pt x="1110219" y="2046"/>
                </a:lnTo>
                <a:lnTo>
                  <a:pt x="10765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08" name="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00103" y="4655589"/>
            <a:ext cx="1485900" cy="2065735"/>
          </a:xfrm>
          <a:prstGeom prst="rect">
            <a:avLst/>
          </a:prstGeom>
        </p:spPr>
      </p:pic>
      <p:sp>
        <p:nvSpPr>
          <p:cNvPr id="409" name="object 53"/>
          <p:cNvSpPr/>
          <p:nvPr/>
        </p:nvSpPr>
        <p:spPr>
          <a:xfrm>
            <a:off x="2396373" y="5295903"/>
            <a:ext cx="1966883" cy="937813"/>
          </a:xfrm>
          <a:custGeom>
            <a:avLst/>
            <a:gdLst/>
            <a:ahLst/>
            <a:cxnLst/>
            <a:rect l="l" t="t" r="r" b="b"/>
            <a:pathLst>
              <a:path w="1163320" h="385444">
                <a:moveTo>
                  <a:pt x="1076553" y="0"/>
                </a:moveTo>
                <a:lnTo>
                  <a:pt x="289598" y="0"/>
                </a:lnTo>
                <a:lnTo>
                  <a:pt x="272640" y="1679"/>
                </a:lnTo>
                <a:lnTo>
                  <a:pt x="228434" y="25336"/>
                </a:lnTo>
                <a:lnTo>
                  <a:pt x="25349" y="198005"/>
                </a:lnTo>
                <a:lnTo>
                  <a:pt x="1680" y="242218"/>
                </a:lnTo>
                <a:lnTo>
                  <a:pt x="0" y="259168"/>
                </a:lnTo>
                <a:lnTo>
                  <a:pt x="0" y="298475"/>
                </a:lnTo>
                <a:lnTo>
                  <a:pt x="6798" y="332141"/>
                </a:lnTo>
                <a:lnTo>
                  <a:pt x="25339" y="359637"/>
                </a:lnTo>
                <a:lnTo>
                  <a:pt x="52838" y="378176"/>
                </a:lnTo>
                <a:lnTo>
                  <a:pt x="86512" y="384975"/>
                </a:lnTo>
                <a:lnTo>
                  <a:pt x="1076553" y="384975"/>
                </a:lnTo>
                <a:lnTo>
                  <a:pt x="1110219" y="378176"/>
                </a:lnTo>
                <a:lnTo>
                  <a:pt x="1137715" y="359637"/>
                </a:lnTo>
                <a:lnTo>
                  <a:pt x="1156254" y="332141"/>
                </a:lnTo>
                <a:lnTo>
                  <a:pt x="1163053" y="298475"/>
                </a:lnTo>
                <a:lnTo>
                  <a:pt x="1163053" y="56095"/>
                </a:lnTo>
                <a:lnTo>
                  <a:pt x="1156254" y="27174"/>
                </a:lnTo>
                <a:lnTo>
                  <a:pt x="1137715" y="10131"/>
                </a:lnTo>
                <a:lnTo>
                  <a:pt x="1110219" y="2046"/>
                </a:lnTo>
                <a:lnTo>
                  <a:pt x="10765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0" name="object 53"/>
          <p:cNvSpPr/>
          <p:nvPr/>
        </p:nvSpPr>
        <p:spPr>
          <a:xfrm>
            <a:off x="4507105" y="4693688"/>
            <a:ext cx="2169035" cy="937813"/>
          </a:xfrm>
          <a:custGeom>
            <a:avLst/>
            <a:gdLst/>
            <a:ahLst/>
            <a:cxnLst/>
            <a:rect l="l" t="t" r="r" b="b"/>
            <a:pathLst>
              <a:path w="1163320" h="385444">
                <a:moveTo>
                  <a:pt x="1076553" y="0"/>
                </a:moveTo>
                <a:lnTo>
                  <a:pt x="289598" y="0"/>
                </a:lnTo>
                <a:lnTo>
                  <a:pt x="272640" y="1679"/>
                </a:lnTo>
                <a:lnTo>
                  <a:pt x="228434" y="25336"/>
                </a:lnTo>
                <a:lnTo>
                  <a:pt x="25349" y="198005"/>
                </a:lnTo>
                <a:lnTo>
                  <a:pt x="1680" y="242218"/>
                </a:lnTo>
                <a:lnTo>
                  <a:pt x="0" y="259168"/>
                </a:lnTo>
                <a:lnTo>
                  <a:pt x="0" y="298475"/>
                </a:lnTo>
                <a:lnTo>
                  <a:pt x="6798" y="332141"/>
                </a:lnTo>
                <a:lnTo>
                  <a:pt x="25339" y="359637"/>
                </a:lnTo>
                <a:lnTo>
                  <a:pt x="52838" y="378176"/>
                </a:lnTo>
                <a:lnTo>
                  <a:pt x="86512" y="384975"/>
                </a:lnTo>
                <a:lnTo>
                  <a:pt x="1076553" y="384975"/>
                </a:lnTo>
                <a:lnTo>
                  <a:pt x="1110219" y="378176"/>
                </a:lnTo>
                <a:lnTo>
                  <a:pt x="1137715" y="359637"/>
                </a:lnTo>
                <a:lnTo>
                  <a:pt x="1156254" y="332141"/>
                </a:lnTo>
                <a:lnTo>
                  <a:pt x="1163053" y="298475"/>
                </a:lnTo>
                <a:lnTo>
                  <a:pt x="1163053" y="56095"/>
                </a:lnTo>
                <a:lnTo>
                  <a:pt x="1156254" y="27174"/>
                </a:lnTo>
                <a:lnTo>
                  <a:pt x="1137715" y="10131"/>
                </a:lnTo>
                <a:lnTo>
                  <a:pt x="1110219" y="2046"/>
                </a:lnTo>
                <a:lnTo>
                  <a:pt x="10765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1" name="object 53"/>
          <p:cNvSpPr/>
          <p:nvPr/>
        </p:nvSpPr>
        <p:spPr>
          <a:xfrm>
            <a:off x="6739153" y="5293900"/>
            <a:ext cx="2169035" cy="937813"/>
          </a:xfrm>
          <a:custGeom>
            <a:avLst/>
            <a:gdLst/>
            <a:ahLst/>
            <a:cxnLst/>
            <a:rect l="l" t="t" r="r" b="b"/>
            <a:pathLst>
              <a:path w="1163320" h="385444">
                <a:moveTo>
                  <a:pt x="1076553" y="0"/>
                </a:moveTo>
                <a:lnTo>
                  <a:pt x="289598" y="0"/>
                </a:lnTo>
                <a:lnTo>
                  <a:pt x="272640" y="1679"/>
                </a:lnTo>
                <a:lnTo>
                  <a:pt x="228434" y="25336"/>
                </a:lnTo>
                <a:lnTo>
                  <a:pt x="25349" y="198005"/>
                </a:lnTo>
                <a:lnTo>
                  <a:pt x="1680" y="242218"/>
                </a:lnTo>
                <a:lnTo>
                  <a:pt x="0" y="259168"/>
                </a:lnTo>
                <a:lnTo>
                  <a:pt x="0" y="298475"/>
                </a:lnTo>
                <a:lnTo>
                  <a:pt x="6798" y="332141"/>
                </a:lnTo>
                <a:lnTo>
                  <a:pt x="25339" y="359637"/>
                </a:lnTo>
                <a:lnTo>
                  <a:pt x="52838" y="378176"/>
                </a:lnTo>
                <a:lnTo>
                  <a:pt x="86512" y="384975"/>
                </a:lnTo>
                <a:lnTo>
                  <a:pt x="1076553" y="384975"/>
                </a:lnTo>
                <a:lnTo>
                  <a:pt x="1110219" y="378176"/>
                </a:lnTo>
                <a:lnTo>
                  <a:pt x="1137715" y="359637"/>
                </a:lnTo>
                <a:lnTo>
                  <a:pt x="1156254" y="332141"/>
                </a:lnTo>
                <a:lnTo>
                  <a:pt x="1163053" y="298475"/>
                </a:lnTo>
                <a:lnTo>
                  <a:pt x="1163053" y="56095"/>
                </a:lnTo>
                <a:lnTo>
                  <a:pt x="1156254" y="27174"/>
                </a:lnTo>
                <a:lnTo>
                  <a:pt x="1137715" y="10131"/>
                </a:lnTo>
                <a:lnTo>
                  <a:pt x="1110219" y="2046"/>
                </a:lnTo>
                <a:lnTo>
                  <a:pt x="10765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3" name="object 53"/>
          <p:cNvSpPr/>
          <p:nvPr/>
        </p:nvSpPr>
        <p:spPr>
          <a:xfrm>
            <a:off x="4507105" y="5787327"/>
            <a:ext cx="2169035" cy="937813"/>
          </a:xfrm>
          <a:custGeom>
            <a:avLst/>
            <a:gdLst/>
            <a:ahLst/>
            <a:cxnLst/>
            <a:rect l="l" t="t" r="r" b="b"/>
            <a:pathLst>
              <a:path w="1163320" h="385444">
                <a:moveTo>
                  <a:pt x="1076553" y="0"/>
                </a:moveTo>
                <a:lnTo>
                  <a:pt x="289598" y="0"/>
                </a:lnTo>
                <a:lnTo>
                  <a:pt x="272640" y="1679"/>
                </a:lnTo>
                <a:lnTo>
                  <a:pt x="228434" y="25336"/>
                </a:lnTo>
                <a:lnTo>
                  <a:pt x="25349" y="198005"/>
                </a:lnTo>
                <a:lnTo>
                  <a:pt x="1680" y="242218"/>
                </a:lnTo>
                <a:lnTo>
                  <a:pt x="0" y="259168"/>
                </a:lnTo>
                <a:lnTo>
                  <a:pt x="0" y="298475"/>
                </a:lnTo>
                <a:lnTo>
                  <a:pt x="6798" y="332141"/>
                </a:lnTo>
                <a:lnTo>
                  <a:pt x="25339" y="359637"/>
                </a:lnTo>
                <a:lnTo>
                  <a:pt x="52838" y="378176"/>
                </a:lnTo>
                <a:lnTo>
                  <a:pt x="86512" y="384975"/>
                </a:lnTo>
                <a:lnTo>
                  <a:pt x="1076553" y="384975"/>
                </a:lnTo>
                <a:lnTo>
                  <a:pt x="1110219" y="378176"/>
                </a:lnTo>
                <a:lnTo>
                  <a:pt x="1137715" y="359637"/>
                </a:lnTo>
                <a:lnTo>
                  <a:pt x="1156254" y="332141"/>
                </a:lnTo>
                <a:lnTo>
                  <a:pt x="1163053" y="298475"/>
                </a:lnTo>
                <a:lnTo>
                  <a:pt x="1163053" y="56095"/>
                </a:lnTo>
                <a:lnTo>
                  <a:pt x="1156254" y="27174"/>
                </a:lnTo>
                <a:lnTo>
                  <a:pt x="1137715" y="10131"/>
                </a:lnTo>
                <a:lnTo>
                  <a:pt x="1110219" y="2046"/>
                </a:lnTo>
                <a:lnTo>
                  <a:pt x="10765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15" name="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00103" y="7186475"/>
            <a:ext cx="1485900" cy="2065735"/>
          </a:xfrm>
          <a:prstGeom prst="rect">
            <a:avLst/>
          </a:prstGeom>
        </p:spPr>
      </p:pic>
      <p:sp>
        <p:nvSpPr>
          <p:cNvPr id="416" name="object 53"/>
          <p:cNvSpPr/>
          <p:nvPr/>
        </p:nvSpPr>
        <p:spPr>
          <a:xfrm>
            <a:off x="2440505" y="7710890"/>
            <a:ext cx="2014535" cy="937813"/>
          </a:xfrm>
          <a:custGeom>
            <a:avLst/>
            <a:gdLst/>
            <a:ahLst/>
            <a:cxnLst/>
            <a:rect l="l" t="t" r="r" b="b"/>
            <a:pathLst>
              <a:path w="1163320" h="385444">
                <a:moveTo>
                  <a:pt x="1076553" y="0"/>
                </a:moveTo>
                <a:lnTo>
                  <a:pt x="289598" y="0"/>
                </a:lnTo>
                <a:lnTo>
                  <a:pt x="272640" y="1679"/>
                </a:lnTo>
                <a:lnTo>
                  <a:pt x="228434" y="25336"/>
                </a:lnTo>
                <a:lnTo>
                  <a:pt x="25349" y="198005"/>
                </a:lnTo>
                <a:lnTo>
                  <a:pt x="1680" y="242218"/>
                </a:lnTo>
                <a:lnTo>
                  <a:pt x="0" y="259168"/>
                </a:lnTo>
                <a:lnTo>
                  <a:pt x="0" y="298475"/>
                </a:lnTo>
                <a:lnTo>
                  <a:pt x="6798" y="332141"/>
                </a:lnTo>
                <a:lnTo>
                  <a:pt x="25339" y="359637"/>
                </a:lnTo>
                <a:lnTo>
                  <a:pt x="52838" y="378176"/>
                </a:lnTo>
                <a:lnTo>
                  <a:pt x="86512" y="384975"/>
                </a:lnTo>
                <a:lnTo>
                  <a:pt x="1076553" y="384975"/>
                </a:lnTo>
                <a:lnTo>
                  <a:pt x="1110219" y="378176"/>
                </a:lnTo>
                <a:lnTo>
                  <a:pt x="1137715" y="359637"/>
                </a:lnTo>
                <a:lnTo>
                  <a:pt x="1156254" y="332141"/>
                </a:lnTo>
                <a:lnTo>
                  <a:pt x="1163053" y="298475"/>
                </a:lnTo>
                <a:lnTo>
                  <a:pt x="1163053" y="56095"/>
                </a:lnTo>
                <a:lnTo>
                  <a:pt x="1156254" y="27174"/>
                </a:lnTo>
                <a:lnTo>
                  <a:pt x="1137715" y="10131"/>
                </a:lnTo>
                <a:lnTo>
                  <a:pt x="1110219" y="2046"/>
                </a:lnTo>
                <a:lnTo>
                  <a:pt x="10765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7" name="object 53"/>
          <p:cNvSpPr/>
          <p:nvPr/>
        </p:nvSpPr>
        <p:spPr>
          <a:xfrm>
            <a:off x="4507105" y="7710890"/>
            <a:ext cx="2169035" cy="937813"/>
          </a:xfrm>
          <a:custGeom>
            <a:avLst/>
            <a:gdLst/>
            <a:ahLst/>
            <a:cxnLst/>
            <a:rect l="l" t="t" r="r" b="b"/>
            <a:pathLst>
              <a:path w="1163320" h="385444">
                <a:moveTo>
                  <a:pt x="1076553" y="0"/>
                </a:moveTo>
                <a:lnTo>
                  <a:pt x="289598" y="0"/>
                </a:lnTo>
                <a:lnTo>
                  <a:pt x="272640" y="1679"/>
                </a:lnTo>
                <a:lnTo>
                  <a:pt x="228434" y="25336"/>
                </a:lnTo>
                <a:lnTo>
                  <a:pt x="25349" y="198005"/>
                </a:lnTo>
                <a:lnTo>
                  <a:pt x="1680" y="242218"/>
                </a:lnTo>
                <a:lnTo>
                  <a:pt x="0" y="259168"/>
                </a:lnTo>
                <a:lnTo>
                  <a:pt x="0" y="298475"/>
                </a:lnTo>
                <a:lnTo>
                  <a:pt x="6798" y="332141"/>
                </a:lnTo>
                <a:lnTo>
                  <a:pt x="25339" y="359637"/>
                </a:lnTo>
                <a:lnTo>
                  <a:pt x="52838" y="378176"/>
                </a:lnTo>
                <a:lnTo>
                  <a:pt x="86512" y="384975"/>
                </a:lnTo>
                <a:lnTo>
                  <a:pt x="1076553" y="384975"/>
                </a:lnTo>
                <a:lnTo>
                  <a:pt x="1110219" y="378176"/>
                </a:lnTo>
                <a:lnTo>
                  <a:pt x="1137715" y="359637"/>
                </a:lnTo>
                <a:lnTo>
                  <a:pt x="1156254" y="332141"/>
                </a:lnTo>
                <a:lnTo>
                  <a:pt x="1163053" y="298475"/>
                </a:lnTo>
                <a:lnTo>
                  <a:pt x="1163053" y="56095"/>
                </a:lnTo>
                <a:lnTo>
                  <a:pt x="1156254" y="27174"/>
                </a:lnTo>
                <a:lnTo>
                  <a:pt x="1137715" y="10131"/>
                </a:lnTo>
                <a:lnTo>
                  <a:pt x="1110219" y="2046"/>
                </a:lnTo>
                <a:lnTo>
                  <a:pt x="10765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8" name="object 53"/>
          <p:cNvSpPr/>
          <p:nvPr/>
        </p:nvSpPr>
        <p:spPr>
          <a:xfrm>
            <a:off x="6728209" y="7224574"/>
            <a:ext cx="2169035" cy="937813"/>
          </a:xfrm>
          <a:custGeom>
            <a:avLst/>
            <a:gdLst/>
            <a:ahLst/>
            <a:cxnLst/>
            <a:rect l="l" t="t" r="r" b="b"/>
            <a:pathLst>
              <a:path w="1163320" h="385444">
                <a:moveTo>
                  <a:pt x="1076553" y="0"/>
                </a:moveTo>
                <a:lnTo>
                  <a:pt x="289598" y="0"/>
                </a:lnTo>
                <a:lnTo>
                  <a:pt x="272640" y="1679"/>
                </a:lnTo>
                <a:lnTo>
                  <a:pt x="228434" y="25336"/>
                </a:lnTo>
                <a:lnTo>
                  <a:pt x="25349" y="198005"/>
                </a:lnTo>
                <a:lnTo>
                  <a:pt x="1680" y="242218"/>
                </a:lnTo>
                <a:lnTo>
                  <a:pt x="0" y="259168"/>
                </a:lnTo>
                <a:lnTo>
                  <a:pt x="0" y="298475"/>
                </a:lnTo>
                <a:lnTo>
                  <a:pt x="6798" y="332141"/>
                </a:lnTo>
                <a:lnTo>
                  <a:pt x="25339" y="359637"/>
                </a:lnTo>
                <a:lnTo>
                  <a:pt x="52838" y="378176"/>
                </a:lnTo>
                <a:lnTo>
                  <a:pt x="86512" y="384975"/>
                </a:lnTo>
                <a:lnTo>
                  <a:pt x="1076553" y="384975"/>
                </a:lnTo>
                <a:lnTo>
                  <a:pt x="1110219" y="378176"/>
                </a:lnTo>
                <a:lnTo>
                  <a:pt x="1137715" y="359637"/>
                </a:lnTo>
                <a:lnTo>
                  <a:pt x="1156254" y="332141"/>
                </a:lnTo>
                <a:lnTo>
                  <a:pt x="1163053" y="298475"/>
                </a:lnTo>
                <a:lnTo>
                  <a:pt x="1163053" y="56095"/>
                </a:lnTo>
                <a:lnTo>
                  <a:pt x="1156254" y="27174"/>
                </a:lnTo>
                <a:lnTo>
                  <a:pt x="1137715" y="10131"/>
                </a:lnTo>
                <a:lnTo>
                  <a:pt x="1110219" y="2046"/>
                </a:lnTo>
                <a:lnTo>
                  <a:pt x="10765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21" name="object 53"/>
          <p:cNvSpPr/>
          <p:nvPr/>
        </p:nvSpPr>
        <p:spPr>
          <a:xfrm>
            <a:off x="6728209" y="8318212"/>
            <a:ext cx="2169035" cy="937813"/>
          </a:xfrm>
          <a:custGeom>
            <a:avLst/>
            <a:gdLst/>
            <a:ahLst/>
            <a:cxnLst/>
            <a:rect l="l" t="t" r="r" b="b"/>
            <a:pathLst>
              <a:path w="1163320" h="385444">
                <a:moveTo>
                  <a:pt x="1076553" y="0"/>
                </a:moveTo>
                <a:lnTo>
                  <a:pt x="289598" y="0"/>
                </a:lnTo>
                <a:lnTo>
                  <a:pt x="272640" y="1679"/>
                </a:lnTo>
                <a:lnTo>
                  <a:pt x="228434" y="25336"/>
                </a:lnTo>
                <a:lnTo>
                  <a:pt x="25349" y="198005"/>
                </a:lnTo>
                <a:lnTo>
                  <a:pt x="1680" y="242218"/>
                </a:lnTo>
                <a:lnTo>
                  <a:pt x="0" y="259168"/>
                </a:lnTo>
                <a:lnTo>
                  <a:pt x="0" y="298475"/>
                </a:lnTo>
                <a:lnTo>
                  <a:pt x="6798" y="332141"/>
                </a:lnTo>
                <a:lnTo>
                  <a:pt x="25339" y="359637"/>
                </a:lnTo>
                <a:lnTo>
                  <a:pt x="52838" y="378176"/>
                </a:lnTo>
                <a:lnTo>
                  <a:pt x="86512" y="384975"/>
                </a:lnTo>
                <a:lnTo>
                  <a:pt x="1076553" y="384975"/>
                </a:lnTo>
                <a:lnTo>
                  <a:pt x="1110219" y="378176"/>
                </a:lnTo>
                <a:lnTo>
                  <a:pt x="1137715" y="359637"/>
                </a:lnTo>
                <a:lnTo>
                  <a:pt x="1156254" y="332141"/>
                </a:lnTo>
                <a:lnTo>
                  <a:pt x="1163053" y="298475"/>
                </a:lnTo>
                <a:lnTo>
                  <a:pt x="1163053" y="56095"/>
                </a:lnTo>
                <a:lnTo>
                  <a:pt x="1156254" y="27174"/>
                </a:lnTo>
                <a:lnTo>
                  <a:pt x="1137715" y="10131"/>
                </a:lnTo>
                <a:lnTo>
                  <a:pt x="1110219" y="2046"/>
                </a:lnTo>
                <a:lnTo>
                  <a:pt x="10765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22" name="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401231" y="7186477"/>
            <a:ext cx="1485900" cy="2065735"/>
          </a:xfrm>
          <a:prstGeom prst="rect">
            <a:avLst/>
          </a:prstGeom>
        </p:spPr>
      </p:pic>
      <p:pic>
        <p:nvPicPr>
          <p:cNvPr id="429" name="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401231" y="4688249"/>
            <a:ext cx="1485900" cy="2065735"/>
          </a:xfrm>
          <a:prstGeom prst="rect">
            <a:avLst/>
          </a:prstGeom>
        </p:spPr>
      </p:pic>
      <p:pic>
        <p:nvPicPr>
          <p:cNvPr id="436" name="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401231" y="2190258"/>
            <a:ext cx="1485900" cy="2065735"/>
          </a:xfrm>
          <a:prstGeom prst="rect">
            <a:avLst/>
          </a:prstGeom>
        </p:spPr>
      </p:pic>
      <p:sp>
        <p:nvSpPr>
          <p:cNvPr id="437" name="object 53"/>
          <p:cNvSpPr/>
          <p:nvPr/>
        </p:nvSpPr>
        <p:spPr>
          <a:xfrm>
            <a:off x="10905919" y="2605490"/>
            <a:ext cx="1980856" cy="937813"/>
          </a:xfrm>
          <a:custGeom>
            <a:avLst/>
            <a:gdLst/>
            <a:ahLst/>
            <a:cxnLst/>
            <a:rect l="l" t="t" r="r" b="b"/>
            <a:pathLst>
              <a:path w="1163320" h="385444">
                <a:moveTo>
                  <a:pt x="1076553" y="0"/>
                </a:moveTo>
                <a:lnTo>
                  <a:pt x="289598" y="0"/>
                </a:lnTo>
                <a:lnTo>
                  <a:pt x="272640" y="1679"/>
                </a:lnTo>
                <a:lnTo>
                  <a:pt x="228434" y="25336"/>
                </a:lnTo>
                <a:lnTo>
                  <a:pt x="25349" y="198005"/>
                </a:lnTo>
                <a:lnTo>
                  <a:pt x="1680" y="242218"/>
                </a:lnTo>
                <a:lnTo>
                  <a:pt x="0" y="259168"/>
                </a:lnTo>
                <a:lnTo>
                  <a:pt x="0" y="298475"/>
                </a:lnTo>
                <a:lnTo>
                  <a:pt x="6798" y="332141"/>
                </a:lnTo>
                <a:lnTo>
                  <a:pt x="25339" y="359637"/>
                </a:lnTo>
                <a:lnTo>
                  <a:pt x="52838" y="378176"/>
                </a:lnTo>
                <a:lnTo>
                  <a:pt x="86512" y="384975"/>
                </a:lnTo>
                <a:lnTo>
                  <a:pt x="1076553" y="384975"/>
                </a:lnTo>
                <a:lnTo>
                  <a:pt x="1110219" y="378176"/>
                </a:lnTo>
                <a:lnTo>
                  <a:pt x="1137715" y="359637"/>
                </a:lnTo>
                <a:lnTo>
                  <a:pt x="1156254" y="332141"/>
                </a:lnTo>
                <a:lnTo>
                  <a:pt x="1163053" y="298475"/>
                </a:lnTo>
                <a:lnTo>
                  <a:pt x="1163053" y="56095"/>
                </a:lnTo>
                <a:lnTo>
                  <a:pt x="1156254" y="27174"/>
                </a:lnTo>
                <a:lnTo>
                  <a:pt x="1137715" y="10131"/>
                </a:lnTo>
                <a:lnTo>
                  <a:pt x="1110219" y="2046"/>
                </a:lnTo>
                <a:lnTo>
                  <a:pt x="10765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38" name="object 53"/>
          <p:cNvSpPr/>
          <p:nvPr/>
        </p:nvSpPr>
        <p:spPr>
          <a:xfrm>
            <a:off x="12955153" y="2605490"/>
            <a:ext cx="2214606" cy="937813"/>
          </a:xfrm>
          <a:custGeom>
            <a:avLst/>
            <a:gdLst/>
            <a:ahLst/>
            <a:cxnLst/>
            <a:rect l="l" t="t" r="r" b="b"/>
            <a:pathLst>
              <a:path w="1163320" h="385444">
                <a:moveTo>
                  <a:pt x="1076553" y="0"/>
                </a:moveTo>
                <a:lnTo>
                  <a:pt x="289598" y="0"/>
                </a:lnTo>
                <a:lnTo>
                  <a:pt x="272640" y="1679"/>
                </a:lnTo>
                <a:lnTo>
                  <a:pt x="228434" y="25336"/>
                </a:lnTo>
                <a:lnTo>
                  <a:pt x="25349" y="198005"/>
                </a:lnTo>
                <a:lnTo>
                  <a:pt x="1680" y="242218"/>
                </a:lnTo>
                <a:lnTo>
                  <a:pt x="0" y="259168"/>
                </a:lnTo>
                <a:lnTo>
                  <a:pt x="0" y="298475"/>
                </a:lnTo>
                <a:lnTo>
                  <a:pt x="6798" y="332141"/>
                </a:lnTo>
                <a:lnTo>
                  <a:pt x="25339" y="359637"/>
                </a:lnTo>
                <a:lnTo>
                  <a:pt x="52838" y="378176"/>
                </a:lnTo>
                <a:lnTo>
                  <a:pt x="86512" y="384975"/>
                </a:lnTo>
                <a:lnTo>
                  <a:pt x="1076553" y="384975"/>
                </a:lnTo>
                <a:lnTo>
                  <a:pt x="1110219" y="378176"/>
                </a:lnTo>
                <a:lnTo>
                  <a:pt x="1137715" y="359637"/>
                </a:lnTo>
                <a:lnTo>
                  <a:pt x="1156254" y="332141"/>
                </a:lnTo>
                <a:lnTo>
                  <a:pt x="1163053" y="298475"/>
                </a:lnTo>
                <a:lnTo>
                  <a:pt x="1163053" y="56095"/>
                </a:lnTo>
                <a:lnTo>
                  <a:pt x="1156254" y="27174"/>
                </a:lnTo>
                <a:lnTo>
                  <a:pt x="1137715" y="10131"/>
                </a:lnTo>
                <a:lnTo>
                  <a:pt x="1110219" y="2046"/>
                </a:lnTo>
                <a:lnTo>
                  <a:pt x="10765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39" name="object 53"/>
          <p:cNvSpPr/>
          <p:nvPr/>
        </p:nvSpPr>
        <p:spPr>
          <a:xfrm>
            <a:off x="15329337" y="2605490"/>
            <a:ext cx="2069987" cy="937813"/>
          </a:xfrm>
          <a:custGeom>
            <a:avLst/>
            <a:gdLst/>
            <a:ahLst/>
            <a:cxnLst/>
            <a:rect l="l" t="t" r="r" b="b"/>
            <a:pathLst>
              <a:path w="1163320" h="385444">
                <a:moveTo>
                  <a:pt x="1076553" y="0"/>
                </a:moveTo>
                <a:lnTo>
                  <a:pt x="289598" y="0"/>
                </a:lnTo>
                <a:lnTo>
                  <a:pt x="272640" y="1679"/>
                </a:lnTo>
                <a:lnTo>
                  <a:pt x="228434" y="25336"/>
                </a:lnTo>
                <a:lnTo>
                  <a:pt x="25349" y="198005"/>
                </a:lnTo>
                <a:lnTo>
                  <a:pt x="1680" y="242218"/>
                </a:lnTo>
                <a:lnTo>
                  <a:pt x="0" y="259168"/>
                </a:lnTo>
                <a:lnTo>
                  <a:pt x="0" y="298475"/>
                </a:lnTo>
                <a:lnTo>
                  <a:pt x="6798" y="332141"/>
                </a:lnTo>
                <a:lnTo>
                  <a:pt x="25339" y="359637"/>
                </a:lnTo>
                <a:lnTo>
                  <a:pt x="52838" y="378176"/>
                </a:lnTo>
                <a:lnTo>
                  <a:pt x="86512" y="384975"/>
                </a:lnTo>
                <a:lnTo>
                  <a:pt x="1076553" y="384975"/>
                </a:lnTo>
                <a:lnTo>
                  <a:pt x="1110219" y="378176"/>
                </a:lnTo>
                <a:lnTo>
                  <a:pt x="1137715" y="359637"/>
                </a:lnTo>
                <a:lnTo>
                  <a:pt x="1156254" y="332141"/>
                </a:lnTo>
                <a:lnTo>
                  <a:pt x="1163053" y="298475"/>
                </a:lnTo>
                <a:lnTo>
                  <a:pt x="1163053" y="56095"/>
                </a:lnTo>
                <a:lnTo>
                  <a:pt x="1156254" y="27174"/>
                </a:lnTo>
                <a:lnTo>
                  <a:pt x="1137715" y="10131"/>
                </a:lnTo>
                <a:lnTo>
                  <a:pt x="1110219" y="2046"/>
                </a:lnTo>
                <a:lnTo>
                  <a:pt x="10765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22356" y="2781305"/>
            <a:ext cx="9588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>
                <a:latin typeface="맑은 고딕" panose="020B0503020000020004" pitchFamily="50" charset="-127"/>
                <a:ea typeface="맑은 고딕" panose="020B0503020000020004" pitchFamily="50" charset="-127"/>
              </a:rPr>
              <a:t>준비</a:t>
            </a:r>
            <a:endParaRPr lang="en-US" altLang="ko-KR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b="1">
                <a:latin typeface="맑은 고딕" panose="020B0503020000020004" pitchFamily="50" charset="-127"/>
                <a:ea typeface="맑은 고딕" panose="020B0503020000020004" pitchFamily="50" charset="-127"/>
              </a:rPr>
              <a:t>단계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57400" y="2439769"/>
            <a:ext cx="22500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조달업체 등록을</a:t>
            </a:r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r"/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했나요</a:t>
            </a:r>
            <a:r>
              <a:rPr lang="en-US" altLang="ko-KR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451" name="TextBox 450"/>
          <p:cNvSpPr txBox="1"/>
          <p:nvPr/>
        </p:nvSpPr>
        <p:spPr>
          <a:xfrm>
            <a:off x="2219661" y="3543300"/>
            <a:ext cx="20475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물품분류번호를 </a:t>
            </a:r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r"/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받았나요</a:t>
            </a:r>
            <a:r>
              <a:rPr lang="en-US" altLang="ko-KR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453" name="object 53"/>
          <p:cNvSpPr/>
          <p:nvPr/>
        </p:nvSpPr>
        <p:spPr>
          <a:xfrm>
            <a:off x="4648201" y="3360094"/>
            <a:ext cx="2009691" cy="937813"/>
          </a:xfrm>
          <a:custGeom>
            <a:avLst/>
            <a:gdLst/>
            <a:ahLst/>
            <a:cxnLst/>
            <a:rect l="l" t="t" r="r" b="b"/>
            <a:pathLst>
              <a:path w="1163320" h="385444">
                <a:moveTo>
                  <a:pt x="1076553" y="0"/>
                </a:moveTo>
                <a:lnTo>
                  <a:pt x="289598" y="0"/>
                </a:lnTo>
                <a:lnTo>
                  <a:pt x="272640" y="1679"/>
                </a:lnTo>
                <a:lnTo>
                  <a:pt x="228434" y="25336"/>
                </a:lnTo>
                <a:lnTo>
                  <a:pt x="25349" y="198005"/>
                </a:lnTo>
                <a:lnTo>
                  <a:pt x="1680" y="242218"/>
                </a:lnTo>
                <a:lnTo>
                  <a:pt x="0" y="259168"/>
                </a:lnTo>
                <a:lnTo>
                  <a:pt x="0" y="298475"/>
                </a:lnTo>
                <a:lnTo>
                  <a:pt x="6798" y="332141"/>
                </a:lnTo>
                <a:lnTo>
                  <a:pt x="25339" y="359637"/>
                </a:lnTo>
                <a:lnTo>
                  <a:pt x="52838" y="378176"/>
                </a:lnTo>
                <a:lnTo>
                  <a:pt x="86512" y="384975"/>
                </a:lnTo>
                <a:lnTo>
                  <a:pt x="1076553" y="384975"/>
                </a:lnTo>
                <a:lnTo>
                  <a:pt x="1110219" y="378176"/>
                </a:lnTo>
                <a:lnTo>
                  <a:pt x="1137715" y="359637"/>
                </a:lnTo>
                <a:lnTo>
                  <a:pt x="1156254" y="332141"/>
                </a:lnTo>
                <a:lnTo>
                  <a:pt x="1163053" y="298475"/>
                </a:lnTo>
                <a:lnTo>
                  <a:pt x="1163053" y="56095"/>
                </a:lnTo>
                <a:lnTo>
                  <a:pt x="1156254" y="27174"/>
                </a:lnTo>
                <a:lnTo>
                  <a:pt x="1137715" y="10131"/>
                </a:lnTo>
                <a:lnTo>
                  <a:pt x="1110219" y="2046"/>
                </a:lnTo>
                <a:lnTo>
                  <a:pt x="10765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54" name="TextBox 453"/>
          <p:cNvSpPr txBox="1"/>
          <p:nvPr/>
        </p:nvSpPr>
        <p:spPr>
          <a:xfrm>
            <a:off x="4572000" y="3543300"/>
            <a:ext cx="20475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물품분류번호를 등록해주세요</a:t>
            </a:r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55" name="TextBox 454"/>
          <p:cNvSpPr txBox="1"/>
          <p:nvPr/>
        </p:nvSpPr>
        <p:spPr>
          <a:xfrm>
            <a:off x="4179694" y="2473720"/>
            <a:ext cx="25076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조달업체 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r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등록부터 해주세요</a:t>
            </a:r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56" name="object 5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395370" y="2148118"/>
            <a:ext cx="293036" cy="331948"/>
          </a:xfrm>
          <a:prstGeom prst="rect">
            <a:avLst/>
          </a:prstGeom>
        </p:spPr>
      </p:pic>
      <p:pic>
        <p:nvPicPr>
          <p:cNvPr id="459" name="object 51"/>
          <p:cNvPicPr/>
          <p:nvPr/>
        </p:nvPicPr>
        <p:blipFill>
          <a:blip r:embed="rId4" cstate="print"/>
          <a:stretch>
            <a:fillRect/>
          </a:stretch>
        </p:blipFill>
        <p:spPr>
          <a:xfrm rot="5400000">
            <a:off x="3367821" y="3204268"/>
            <a:ext cx="288000" cy="288000"/>
          </a:xfrm>
          <a:prstGeom prst="rect">
            <a:avLst/>
          </a:prstGeom>
        </p:spPr>
      </p:pic>
      <p:pic>
        <p:nvPicPr>
          <p:cNvPr id="460" name="object 5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395370" y="3212813"/>
            <a:ext cx="293036" cy="331948"/>
          </a:xfrm>
          <a:prstGeom prst="rect">
            <a:avLst/>
          </a:prstGeom>
        </p:spPr>
      </p:pic>
      <p:sp>
        <p:nvSpPr>
          <p:cNvPr id="463" name="object 16"/>
          <p:cNvSpPr txBox="1"/>
          <p:nvPr/>
        </p:nvSpPr>
        <p:spPr>
          <a:xfrm>
            <a:off x="899385" y="2196211"/>
            <a:ext cx="530713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3200" spc="-60" dirty="0">
                <a:solidFill>
                  <a:srgbClr val="004A69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01</a:t>
            </a:r>
            <a:endParaRPr sz="1200"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</p:txBody>
      </p:sp>
      <p:sp>
        <p:nvSpPr>
          <p:cNvPr id="466" name="TextBox 465"/>
          <p:cNvSpPr txBox="1"/>
          <p:nvPr/>
        </p:nvSpPr>
        <p:spPr>
          <a:xfrm>
            <a:off x="1022356" y="7819037"/>
            <a:ext cx="9588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>
                <a:latin typeface="맑은 고딕" panose="020B0503020000020004" pitchFamily="50" charset="-127"/>
                <a:ea typeface="맑은 고딕" panose="020B0503020000020004" pitchFamily="50" charset="-127"/>
              </a:rPr>
              <a:t>혁신</a:t>
            </a:r>
            <a:endParaRPr lang="en-US" altLang="ko-KR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b="1">
                <a:latin typeface="맑은 고딕" panose="020B0503020000020004" pitchFamily="50" charset="-127"/>
                <a:ea typeface="맑은 고딕" panose="020B0503020000020004" pitchFamily="50" charset="-127"/>
              </a:rPr>
              <a:t>제품</a:t>
            </a:r>
          </a:p>
        </p:txBody>
      </p:sp>
      <p:sp>
        <p:nvSpPr>
          <p:cNvPr id="467" name="object 16"/>
          <p:cNvSpPr txBox="1"/>
          <p:nvPr/>
        </p:nvSpPr>
        <p:spPr>
          <a:xfrm>
            <a:off x="899385" y="7233945"/>
            <a:ext cx="530713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3200" spc="-60">
                <a:solidFill>
                  <a:srgbClr val="004A69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0</a:t>
            </a:r>
            <a:r>
              <a:rPr lang="en-US" sz="3200" spc="-60">
                <a:solidFill>
                  <a:srgbClr val="004A69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3</a:t>
            </a:r>
            <a:endParaRPr sz="1200"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</p:txBody>
      </p:sp>
      <p:sp>
        <p:nvSpPr>
          <p:cNvPr id="468" name="TextBox 467"/>
          <p:cNvSpPr txBox="1"/>
          <p:nvPr/>
        </p:nvSpPr>
        <p:spPr>
          <a:xfrm>
            <a:off x="1022356" y="5259173"/>
            <a:ext cx="9588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>
                <a:latin typeface="맑은 고딕" panose="020B0503020000020004" pitchFamily="50" charset="-127"/>
                <a:ea typeface="맑은 고딕" panose="020B0503020000020004" pitchFamily="50" charset="-127"/>
              </a:rPr>
              <a:t>벤처</a:t>
            </a:r>
            <a:endParaRPr lang="en-US" altLang="ko-KR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b="1">
                <a:latin typeface="맑은 고딕" panose="020B0503020000020004" pitchFamily="50" charset="-127"/>
                <a:ea typeface="맑은 고딕" panose="020B0503020000020004" pitchFamily="50" charset="-127"/>
              </a:rPr>
              <a:t>나라</a:t>
            </a:r>
          </a:p>
        </p:txBody>
      </p:sp>
      <p:sp>
        <p:nvSpPr>
          <p:cNvPr id="469" name="object 16"/>
          <p:cNvSpPr txBox="1"/>
          <p:nvPr/>
        </p:nvSpPr>
        <p:spPr>
          <a:xfrm>
            <a:off x="899385" y="4674081"/>
            <a:ext cx="530713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3200" spc="-60">
                <a:solidFill>
                  <a:srgbClr val="004A69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0</a:t>
            </a:r>
            <a:r>
              <a:rPr lang="en-US" sz="3200" spc="-60">
                <a:solidFill>
                  <a:srgbClr val="004A69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2</a:t>
            </a:r>
            <a:endParaRPr sz="1200"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</p:txBody>
      </p:sp>
      <p:sp>
        <p:nvSpPr>
          <p:cNvPr id="470" name="TextBox 469"/>
          <p:cNvSpPr txBox="1"/>
          <p:nvPr/>
        </p:nvSpPr>
        <p:spPr>
          <a:xfrm>
            <a:off x="9603277" y="5335375"/>
            <a:ext cx="7599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>
                <a:latin typeface="맑은 고딕" panose="020B0503020000020004" pitchFamily="50" charset="-127"/>
                <a:ea typeface="맑은 고딕" panose="020B0503020000020004" pitchFamily="50" charset="-127"/>
              </a:rPr>
              <a:t>우수</a:t>
            </a:r>
            <a:endParaRPr lang="en-US" altLang="ko-KR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b="1">
                <a:latin typeface="맑은 고딕" panose="020B0503020000020004" pitchFamily="50" charset="-127"/>
                <a:ea typeface="맑은 고딕" panose="020B0503020000020004" pitchFamily="50" charset="-127"/>
              </a:rPr>
              <a:t>제품</a:t>
            </a:r>
          </a:p>
        </p:txBody>
      </p:sp>
      <p:sp>
        <p:nvSpPr>
          <p:cNvPr id="471" name="object 16"/>
          <p:cNvSpPr txBox="1"/>
          <p:nvPr/>
        </p:nvSpPr>
        <p:spPr>
          <a:xfrm>
            <a:off x="9480305" y="4750283"/>
            <a:ext cx="530713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3200" spc="-60">
                <a:solidFill>
                  <a:srgbClr val="004A69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0</a:t>
            </a:r>
            <a:r>
              <a:rPr lang="en-US" sz="3200" spc="-60">
                <a:solidFill>
                  <a:srgbClr val="004A69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5</a:t>
            </a:r>
            <a:endParaRPr sz="1200"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</p:txBody>
      </p:sp>
      <p:sp>
        <p:nvSpPr>
          <p:cNvPr id="472" name="TextBox 471"/>
          <p:cNvSpPr txBox="1"/>
          <p:nvPr/>
        </p:nvSpPr>
        <p:spPr>
          <a:xfrm>
            <a:off x="9603276" y="2859397"/>
            <a:ext cx="9588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>
                <a:latin typeface="맑은 고딕" panose="020B0503020000020004" pitchFamily="50" charset="-127"/>
                <a:ea typeface="맑은 고딕" panose="020B0503020000020004" pitchFamily="50" charset="-127"/>
              </a:rPr>
              <a:t>MAS</a:t>
            </a:r>
            <a:endParaRPr lang="ko-KR" altLang="en-US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73" name="object 16"/>
          <p:cNvSpPr txBox="1"/>
          <p:nvPr/>
        </p:nvSpPr>
        <p:spPr>
          <a:xfrm>
            <a:off x="9480305" y="2274311"/>
            <a:ext cx="530713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3200" spc="-60">
                <a:solidFill>
                  <a:srgbClr val="004A69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0</a:t>
            </a:r>
            <a:r>
              <a:rPr lang="en-US" sz="3200" spc="-60">
                <a:solidFill>
                  <a:srgbClr val="004A69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4</a:t>
            </a:r>
            <a:endParaRPr sz="1200"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</p:txBody>
      </p:sp>
      <p:sp>
        <p:nvSpPr>
          <p:cNvPr id="476" name="TextBox 475"/>
          <p:cNvSpPr txBox="1"/>
          <p:nvPr/>
        </p:nvSpPr>
        <p:spPr>
          <a:xfrm>
            <a:off x="9525000" y="7974569"/>
            <a:ext cx="122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>
                <a:latin typeface="맑은 고딕" panose="020B0503020000020004" pitchFamily="50" charset="-127"/>
                <a:ea typeface="맑은 고딕" panose="020B0503020000020004" pitchFamily="50" charset="-127"/>
              </a:rPr>
              <a:t>G-PASS</a:t>
            </a:r>
            <a:endParaRPr lang="ko-KR" altLang="en-US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77" name="object 16"/>
          <p:cNvSpPr txBox="1"/>
          <p:nvPr/>
        </p:nvSpPr>
        <p:spPr>
          <a:xfrm>
            <a:off x="9480305" y="7254131"/>
            <a:ext cx="530713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3200" spc="-60">
                <a:solidFill>
                  <a:srgbClr val="004A69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0</a:t>
            </a:r>
            <a:r>
              <a:rPr lang="en-US" sz="3200" spc="-60">
                <a:solidFill>
                  <a:srgbClr val="004A69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6</a:t>
            </a:r>
            <a:endParaRPr sz="1200"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</p:txBody>
      </p:sp>
      <p:sp>
        <p:nvSpPr>
          <p:cNvPr id="478" name="TextBox 477"/>
          <p:cNvSpPr txBox="1"/>
          <p:nvPr/>
        </p:nvSpPr>
        <p:spPr>
          <a:xfrm>
            <a:off x="2438403" y="5448305"/>
            <a:ext cx="17301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벤처∙창업기업인가요</a:t>
            </a:r>
            <a:r>
              <a:rPr lang="en-US" altLang="ko-KR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481" name="TextBox 480"/>
          <p:cNvSpPr txBox="1"/>
          <p:nvPr/>
        </p:nvSpPr>
        <p:spPr>
          <a:xfrm>
            <a:off x="4540284" y="4864544"/>
            <a:ext cx="20475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>
                <a:latin typeface="맑은 고딕" panose="020B0503020000020004" pitchFamily="50" charset="-127"/>
                <a:ea typeface="맑은 고딕" panose="020B0503020000020004" pitchFamily="50" charset="-127"/>
              </a:rPr>
              <a:t>MAS</a:t>
            </a:r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등록 요건이</a:t>
            </a:r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r"/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안 되나요</a:t>
            </a:r>
            <a:r>
              <a:rPr lang="en-US" altLang="ko-KR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</p:txBody>
      </p:sp>
      <p:sp>
        <p:nvSpPr>
          <p:cNvPr id="482" name="TextBox 481"/>
          <p:cNvSpPr txBox="1"/>
          <p:nvPr/>
        </p:nvSpPr>
        <p:spPr>
          <a:xfrm>
            <a:off x="4540284" y="5947579"/>
            <a:ext cx="20475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기술개발제품을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r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생산하시나요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</p:txBody>
      </p:sp>
      <p:sp>
        <p:nvSpPr>
          <p:cNvPr id="8" name="모서리가 둥근 직사각형 7"/>
          <p:cNvSpPr/>
          <p:nvPr/>
        </p:nvSpPr>
        <p:spPr>
          <a:xfrm>
            <a:off x="8160967" y="1004574"/>
            <a:ext cx="736275" cy="44639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95" name="TextBox 494"/>
          <p:cNvSpPr txBox="1"/>
          <p:nvPr/>
        </p:nvSpPr>
        <p:spPr>
          <a:xfrm>
            <a:off x="7086600" y="5464756"/>
            <a:ext cx="17997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벤처나라를</a:t>
            </a:r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r"/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활용해 보세요</a:t>
            </a:r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96" name="TextBox 495"/>
          <p:cNvSpPr txBox="1"/>
          <p:nvPr/>
        </p:nvSpPr>
        <p:spPr>
          <a:xfrm>
            <a:off x="4068970" y="2062010"/>
            <a:ext cx="448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>
                <a:latin typeface="맑은 고딕" panose="020B0503020000020004" pitchFamily="50" charset="-127"/>
                <a:ea typeface="맑은 고딕" panose="020B0503020000020004" pitchFamily="50" charset="-127"/>
              </a:rPr>
              <a:t>N</a:t>
            </a:r>
            <a:endParaRPr lang="ko-KR" altLang="en-US" sz="24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97" name="TextBox 496"/>
          <p:cNvSpPr txBox="1"/>
          <p:nvPr/>
        </p:nvSpPr>
        <p:spPr>
          <a:xfrm>
            <a:off x="4068970" y="3157838"/>
            <a:ext cx="448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>
                <a:latin typeface="맑은 고딕" panose="020B0503020000020004" pitchFamily="50" charset="-127"/>
                <a:ea typeface="맑은 고딕" panose="020B0503020000020004" pitchFamily="50" charset="-127"/>
              </a:rPr>
              <a:t>N</a:t>
            </a:r>
            <a:endParaRPr lang="ko-KR" altLang="en-US" sz="24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00" name="TextBox 499"/>
          <p:cNvSpPr txBox="1"/>
          <p:nvPr/>
        </p:nvSpPr>
        <p:spPr>
          <a:xfrm>
            <a:off x="4054263" y="5981704"/>
            <a:ext cx="448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sz="24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01" name="object 5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426470" y="5496939"/>
            <a:ext cx="351916" cy="331948"/>
          </a:xfrm>
          <a:prstGeom prst="rect">
            <a:avLst/>
          </a:prstGeom>
        </p:spPr>
      </p:pic>
      <p:sp>
        <p:nvSpPr>
          <p:cNvPr id="502" name="TextBox 501"/>
          <p:cNvSpPr txBox="1"/>
          <p:nvPr/>
        </p:nvSpPr>
        <p:spPr>
          <a:xfrm>
            <a:off x="4114803" y="5443838"/>
            <a:ext cx="448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>
                <a:latin typeface="맑은 고딕" panose="020B0503020000020004" pitchFamily="50" charset="-127"/>
                <a:ea typeface="맑은 고딕" panose="020B0503020000020004" pitchFamily="50" charset="-127"/>
              </a:rPr>
              <a:t>Y</a:t>
            </a:r>
            <a:endParaRPr lang="ko-KR" altLang="en-US" sz="24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04" name="TextBox 503"/>
          <p:cNvSpPr txBox="1"/>
          <p:nvPr/>
        </p:nvSpPr>
        <p:spPr>
          <a:xfrm>
            <a:off x="3037555" y="3125856"/>
            <a:ext cx="448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>
                <a:latin typeface="맑은 고딕" panose="020B0503020000020004" pitchFamily="50" charset="-127"/>
                <a:ea typeface="맑은 고딕" panose="020B0503020000020004" pitchFamily="50" charset="-127"/>
              </a:rPr>
              <a:t>Y</a:t>
            </a:r>
            <a:endParaRPr lang="ko-KR" altLang="en-US" sz="24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05" name="TextBox 504"/>
          <p:cNvSpPr txBox="1"/>
          <p:nvPr/>
        </p:nvSpPr>
        <p:spPr>
          <a:xfrm>
            <a:off x="2590800" y="7849969"/>
            <a:ext cx="1616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혁신제품을 </a:t>
            </a:r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r"/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개발했나요</a:t>
            </a:r>
            <a:r>
              <a:rPr lang="en-US" altLang="ko-KR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06" name="TextBox 505"/>
          <p:cNvSpPr txBox="1"/>
          <p:nvPr/>
        </p:nvSpPr>
        <p:spPr>
          <a:xfrm>
            <a:off x="4724400" y="7872186"/>
            <a:ext cx="18009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시중에 상용화</a:t>
            </a:r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r"/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되었나요</a:t>
            </a:r>
            <a:r>
              <a:rPr lang="en-US" altLang="ko-KR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</p:txBody>
      </p:sp>
      <p:sp>
        <p:nvSpPr>
          <p:cNvPr id="508" name="TextBox 507"/>
          <p:cNvSpPr txBox="1"/>
          <p:nvPr/>
        </p:nvSpPr>
        <p:spPr>
          <a:xfrm>
            <a:off x="6781800" y="8525328"/>
            <a:ext cx="20475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우수제품 제도를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r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활용해 보세요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09" name="TextBox 508"/>
          <p:cNvSpPr txBox="1"/>
          <p:nvPr/>
        </p:nvSpPr>
        <p:spPr>
          <a:xfrm>
            <a:off x="6791661" y="7370316"/>
            <a:ext cx="20475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혁신제품 제도를</a:t>
            </a:r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r"/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활용해 보세요</a:t>
            </a:r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13" name="object 5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426470" y="8010587"/>
            <a:ext cx="351916" cy="331948"/>
          </a:xfrm>
          <a:prstGeom prst="rect">
            <a:avLst/>
          </a:prstGeom>
        </p:spPr>
      </p:pic>
      <p:sp>
        <p:nvSpPr>
          <p:cNvPr id="514" name="TextBox 513"/>
          <p:cNvSpPr txBox="1"/>
          <p:nvPr/>
        </p:nvSpPr>
        <p:spPr>
          <a:xfrm>
            <a:off x="4114803" y="7957486"/>
            <a:ext cx="448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>
                <a:latin typeface="맑은 고딕" panose="020B0503020000020004" pitchFamily="50" charset="-127"/>
                <a:ea typeface="맑은 고딕" panose="020B0503020000020004" pitchFamily="50" charset="-127"/>
              </a:rPr>
              <a:t>Y</a:t>
            </a:r>
            <a:endParaRPr lang="ko-KR" altLang="en-US" sz="24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15" name="object 5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582886" y="7482601"/>
            <a:ext cx="351916" cy="331948"/>
          </a:xfrm>
          <a:prstGeom prst="rect">
            <a:avLst/>
          </a:prstGeom>
        </p:spPr>
      </p:pic>
      <p:sp>
        <p:nvSpPr>
          <p:cNvPr id="516" name="TextBox 515"/>
          <p:cNvSpPr txBox="1"/>
          <p:nvPr/>
        </p:nvSpPr>
        <p:spPr>
          <a:xfrm>
            <a:off x="6271219" y="7429500"/>
            <a:ext cx="448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>
                <a:latin typeface="맑은 고딕" panose="020B0503020000020004" pitchFamily="50" charset="-127"/>
                <a:ea typeface="맑은 고딕" panose="020B0503020000020004" pitchFamily="50" charset="-127"/>
              </a:rPr>
              <a:t>N</a:t>
            </a:r>
            <a:endParaRPr lang="ko-KR" altLang="en-US" sz="24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17" name="object 5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596906" y="8544936"/>
            <a:ext cx="351916" cy="331948"/>
          </a:xfrm>
          <a:prstGeom prst="rect">
            <a:avLst/>
          </a:prstGeom>
        </p:spPr>
      </p:pic>
      <p:sp>
        <p:nvSpPr>
          <p:cNvPr id="518" name="TextBox 517"/>
          <p:cNvSpPr txBox="1"/>
          <p:nvPr/>
        </p:nvSpPr>
        <p:spPr>
          <a:xfrm>
            <a:off x="6285239" y="8491835"/>
            <a:ext cx="448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>
                <a:latin typeface="맑은 고딕" panose="020B0503020000020004" pitchFamily="50" charset="-127"/>
                <a:ea typeface="맑은 고딕" panose="020B0503020000020004" pitchFamily="50" charset="-127"/>
              </a:rPr>
              <a:t>Y</a:t>
            </a:r>
            <a:endParaRPr lang="ko-KR" altLang="en-US" sz="24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19" name="TextBox 518"/>
          <p:cNvSpPr txBox="1"/>
          <p:nvPr/>
        </p:nvSpPr>
        <p:spPr>
          <a:xfrm>
            <a:off x="11140041" y="2750241"/>
            <a:ext cx="16324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조달등록 </a:t>
            </a:r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r"/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기업인가요</a:t>
            </a:r>
            <a:r>
              <a:rPr lang="en-US" altLang="ko-KR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</p:txBody>
      </p:sp>
      <p:sp>
        <p:nvSpPr>
          <p:cNvPr id="520" name="TextBox 519"/>
          <p:cNvSpPr txBox="1"/>
          <p:nvPr/>
        </p:nvSpPr>
        <p:spPr>
          <a:xfrm>
            <a:off x="12954000" y="2628900"/>
            <a:ext cx="22211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상용화된 </a:t>
            </a:r>
            <a:endParaRPr lang="en-US" altLang="ko-KR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r"/>
            <a:r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공통규격 제품을 </a:t>
            </a:r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생산하나요</a:t>
            </a:r>
            <a:r>
              <a:rPr lang="en-US" altLang="ko-KR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</p:txBody>
      </p:sp>
      <p:sp>
        <p:nvSpPr>
          <p:cNvPr id="521" name="object 53"/>
          <p:cNvSpPr/>
          <p:nvPr/>
        </p:nvSpPr>
        <p:spPr>
          <a:xfrm>
            <a:off x="15227024" y="2605490"/>
            <a:ext cx="2104824" cy="937813"/>
          </a:xfrm>
          <a:custGeom>
            <a:avLst/>
            <a:gdLst/>
            <a:ahLst/>
            <a:cxnLst/>
            <a:rect l="l" t="t" r="r" b="b"/>
            <a:pathLst>
              <a:path w="1163320" h="385444">
                <a:moveTo>
                  <a:pt x="1076553" y="0"/>
                </a:moveTo>
                <a:lnTo>
                  <a:pt x="289598" y="0"/>
                </a:lnTo>
                <a:lnTo>
                  <a:pt x="272640" y="1679"/>
                </a:lnTo>
                <a:lnTo>
                  <a:pt x="228434" y="25336"/>
                </a:lnTo>
                <a:lnTo>
                  <a:pt x="25349" y="198005"/>
                </a:lnTo>
                <a:lnTo>
                  <a:pt x="1680" y="242218"/>
                </a:lnTo>
                <a:lnTo>
                  <a:pt x="0" y="259168"/>
                </a:lnTo>
                <a:lnTo>
                  <a:pt x="0" y="298475"/>
                </a:lnTo>
                <a:lnTo>
                  <a:pt x="6798" y="332141"/>
                </a:lnTo>
                <a:lnTo>
                  <a:pt x="25339" y="359637"/>
                </a:lnTo>
                <a:lnTo>
                  <a:pt x="52838" y="378176"/>
                </a:lnTo>
                <a:lnTo>
                  <a:pt x="86512" y="384975"/>
                </a:lnTo>
                <a:lnTo>
                  <a:pt x="1076553" y="384975"/>
                </a:lnTo>
                <a:lnTo>
                  <a:pt x="1110219" y="378176"/>
                </a:lnTo>
                <a:lnTo>
                  <a:pt x="1137715" y="359637"/>
                </a:lnTo>
                <a:lnTo>
                  <a:pt x="1156254" y="332141"/>
                </a:lnTo>
                <a:lnTo>
                  <a:pt x="1163053" y="298475"/>
                </a:lnTo>
                <a:lnTo>
                  <a:pt x="1163053" y="56095"/>
                </a:lnTo>
                <a:lnTo>
                  <a:pt x="1156254" y="27174"/>
                </a:lnTo>
                <a:lnTo>
                  <a:pt x="1137715" y="10131"/>
                </a:lnTo>
                <a:lnTo>
                  <a:pt x="1110219" y="2046"/>
                </a:lnTo>
                <a:lnTo>
                  <a:pt x="10765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22" name="TextBox 521"/>
          <p:cNvSpPr txBox="1"/>
          <p:nvPr/>
        </p:nvSpPr>
        <p:spPr>
          <a:xfrm>
            <a:off x="15523405" y="2750241"/>
            <a:ext cx="1719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>
                <a:latin typeface="맑은 고딕" panose="020B0503020000020004" pitchFamily="50" charset="-127"/>
                <a:ea typeface="맑은 고딕" panose="020B0503020000020004" pitchFamily="50" charset="-127"/>
              </a:rPr>
              <a:t> MAS</a:t>
            </a:r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제도를</a:t>
            </a:r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r"/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활용해 </a:t>
            </a:r>
            <a:r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보세요</a:t>
            </a:r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23" name="object 5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993414" y="2377205"/>
            <a:ext cx="351916" cy="331948"/>
          </a:xfrm>
          <a:prstGeom prst="rect">
            <a:avLst/>
          </a:prstGeom>
        </p:spPr>
      </p:pic>
      <p:sp>
        <p:nvSpPr>
          <p:cNvPr id="524" name="TextBox 523"/>
          <p:cNvSpPr txBox="1"/>
          <p:nvPr/>
        </p:nvSpPr>
        <p:spPr>
          <a:xfrm>
            <a:off x="12681747" y="2324104"/>
            <a:ext cx="448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>
                <a:latin typeface="맑은 고딕" panose="020B0503020000020004" pitchFamily="50" charset="-127"/>
                <a:ea typeface="맑은 고딕" panose="020B0503020000020004" pitchFamily="50" charset="-127"/>
              </a:rPr>
              <a:t>Y</a:t>
            </a:r>
            <a:endParaRPr lang="ko-KR" altLang="en-US" sz="24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25" name="object 5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227026" y="2377205"/>
            <a:ext cx="351916" cy="331948"/>
          </a:xfrm>
          <a:prstGeom prst="rect">
            <a:avLst/>
          </a:prstGeom>
        </p:spPr>
      </p:pic>
      <p:sp>
        <p:nvSpPr>
          <p:cNvPr id="526" name="TextBox 525"/>
          <p:cNvSpPr txBox="1"/>
          <p:nvPr/>
        </p:nvSpPr>
        <p:spPr>
          <a:xfrm>
            <a:off x="14915359" y="2324104"/>
            <a:ext cx="448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>
                <a:latin typeface="맑은 고딕" panose="020B0503020000020004" pitchFamily="50" charset="-127"/>
                <a:ea typeface="맑은 고딕" panose="020B0503020000020004" pitchFamily="50" charset="-127"/>
              </a:rPr>
              <a:t>Y</a:t>
            </a:r>
            <a:endParaRPr lang="ko-KR" altLang="en-US" sz="24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27" name="object 53"/>
          <p:cNvSpPr/>
          <p:nvPr/>
        </p:nvSpPr>
        <p:spPr>
          <a:xfrm>
            <a:off x="10905919" y="5142052"/>
            <a:ext cx="1980856" cy="937813"/>
          </a:xfrm>
          <a:custGeom>
            <a:avLst/>
            <a:gdLst/>
            <a:ahLst/>
            <a:cxnLst/>
            <a:rect l="l" t="t" r="r" b="b"/>
            <a:pathLst>
              <a:path w="1163320" h="385444">
                <a:moveTo>
                  <a:pt x="1076553" y="0"/>
                </a:moveTo>
                <a:lnTo>
                  <a:pt x="289598" y="0"/>
                </a:lnTo>
                <a:lnTo>
                  <a:pt x="272640" y="1679"/>
                </a:lnTo>
                <a:lnTo>
                  <a:pt x="228434" y="25336"/>
                </a:lnTo>
                <a:lnTo>
                  <a:pt x="25349" y="198005"/>
                </a:lnTo>
                <a:lnTo>
                  <a:pt x="1680" y="242218"/>
                </a:lnTo>
                <a:lnTo>
                  <a:pt x="0" y="259168"/>
                </a:lnTo>
                <a:lnTo>
                  <a:pt x="0" y="298475"/>
                </a:lnTo>
                <a:lnTo>
                  <a:pt x="6798" y="332141"/>
                </a:lnTo>
                <a:lnTo>
                  <a:pt x="25339" y="359637"/>
                </a:lnTo>
                <a:lnTo>
                  <a:pt x="52838" y="378176"/>
                </a:lnTo>
                <a:lnTo>
                  <a:pt x="86512" y="384975"/>
                </a:lnTo>
                <a:lnTo>
                  <a:pt x="1076553" y="384975"/>
                </a:lnTo>
                <a:lnTo>
                  <a:pt x="1110219" y="378176"/>
                </a:lnTo>
                <a:lnTo>
                  <a:pt x="1137715" y="359637"/>
                </a:lnTo>
                <a:lnTo>
                  <a:pt x="1156254" y="332141"/>
                </a:lnTo>
                <a:lnTo>
                  <a:pt x="1163053" y="298475"/>
                </a:lnTo>
                <a:lnTo>
                  <a:pt x="1163053" y="56095"/>
                </a:lnTo>
                <a:lnTo>
                  <a:pt x="1156254" y="27174"/>
                </a:lnTo>
                <a:lnTo>
                  <a:pt x="1137715" y="10131"/>
                </a:lnTo>
                <a:lnTo>
                  <a:pt x="1110219" y="2046"/>
                </a:lnTo>
                <a:lnTo>
                  <a:pt x="10765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28" name="object 53"/>
          <p:cNvSpPr/>
          <p:nvPr/>
        </p:nvSpPr>
        <p:spPr>
          <a:xfrm>
            <a:off x="12954000" y="5142052"/>
            <a:ext cx="2235429" cy="937813"/>
          </a:xfrm>
          <a:custGeom>
            <a:avLst/>
            <a:gdLst/>
            <a:ahLst/>
            <a:cxnLst/>
            <a:rect l="l" t="t" r="r" b="b"/>
            <a:pathLst>
              <a:path w="1163320" h="385444">
                <a:moveTo>
                  <a:pt x="1076553" y="0"/>
                </a:moveTo>
                <a:lnTo>
                  <a:pt x="289598" y="0"/>
                </a:lnTo>
                <a:lnTo>
                  <a:pt x="272640" y="1679"/>
                </a:lnTo>
                <a:lnTo>
                  <a:pt x="228434" y="25336"/>
                </a:lnTo>
                <a:lnTo>
                  <a:pt x="25349" y="198005"/>
                </a:lnTo>
                <a:lnTo>
                  <a:pt x="1680" y="242218"/>
                </a:lnTo>
                <a:lnTo>
                  <a:pt x="0" y="259168"/>
                </a:lnTo>
                <a:lnTo>
                  <a:pt x="0" y="298475"/>
                </a:lnTo>
                <a:lnTo>
                  <a:pt x="6798" y="332141"/>
                </a:lnTo>
                <a:lnTo>
                  <a:pt x="25339" y="359637"/>
                </a:lnTo>
                <a:lnTo>
                  <a:pt x="52838" y="378176"/>
                </a:lnTo>
                <a:lnTo>
                  <a:pt x="86512" y="384975"/>
                </a:lnTo>
                <a:lnTo>
                  <a:pt x="1076553" y="384975"/>
                </a:lnTo>
                <a:lnTo>
                  <a:pt x="1110219" y="378176"/>
                </a:lnTo>
                <a:lnTo>
                  <a:pt x="1137715" y="359637"/>
                </a:lnTo>
                <a:lnTo>
                  <a:pt x="1156254" y="332141"/>
                </a:lnTo>
                <a:lnTo>
                  <a:pt x="1163053" y="298475"/>
                </a:lnTo>
                <a:lnTo>
                  <a:pt x="1163053" y="56095"/>
                </a:lnTo>
                <a:lnTo>
                  <a:pt x="1156254" y="27174"/>
                </a:lnTo>
                <a:lnTo>
                  <a:pt x="1137715" y="10131"/>
                </a:lnTo>
                <a:lnTo>
                  <a:pt x="1110219" y="2046"/>
                </a:lnTo>
                <a:lnTo>
                  <a:pt x="10765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29" name="object 53"/>
          <p:cNvSpPr/>
          <p:nvPr/>
        </p:nvSpPr>
        <p:spPr>
          <a:xfrm>
            <a:off x="15247457" y="5142052"/>
            <a:ext cx="2151867" cy="937813"/>
          </a:xfrm>
          <a:custGeom>
            <a:avLst/>
            <a:gdLst/>
            <a:ahLst/>
            <a:cxnLst/>
            <a:rect l="l" t="t" r="r" b="b"/>
            <a:pathLst>
              <a:path w="1163320" h="385444">
                <a:moveTo>
                  <a:pt x="1076553" y="0"/>
                </a:moveTo>
                <a:lnTo>
                  <a:pt x="289598" y="0"/>
                </a:lnTo>
                <a:lnTo>
                  <a:pt x="272640" y="1679"/>
                </a:lnTo>
                <a:lnTo>
                  <a:pt x="228434" y="25336"/>
                </a:lnTo>
                <a:lnTo>
                  <a:pt x="25349" y="198005"/>
                </a:lnTo>
                <a:lnTo>
                  <a:pt x="1680" y="242218"/>
                </a:lnTo>
                <a:lnTo>
                  <a:pt x="0" y="259168"/>
                </a:lnTo>
                <a:lnTo>
                  <a:pt x="0" y="298475"/>
                </a:lnTo>
                <a:lnTo>
                  <a:pt x="6798" y="332141"/>
                </a:lnTo>
                <a:lnTo>
                  <a:pt x="25339" y="359637"/>
                </a:lnTo>
                <a:lnTo>
                  <a:pt x="52838" y="378176"/>
                </a:lnTo>
                <a:lnTo>
                  <a:pt x="86512" y="384975"/>
                </a:lnTo>
                <a:lnTo>
                  <a:pt x="1076553" y="384975"/>
                </a:lnTo>
                <a:lnTo>
                  <a:pt x="1110219" y="378176"/>
                </a:lnTo>
                <a:lnTo>
                  <a:pt x="1137715" y="359637"/>
                </a:lnTo>
                <a:lnTo>
                  <a:pt x="1156254" y="332141"/>
                </a:lnTo>
                <a:lnTo>
                  <a:pt x="1163053" y="298475"/>
                </a:lnTo>
                <a:lnTo>
                  <a:pt x="1163053" y="56095"/>
                </a:lnTo>
                <a:lnTo>
                  <a:pt x="1156254" y="27174"/>
                </a:lnTo>
                <a:lnTo>
                  <a:pt x="1137715" y="10131"/>
                </a:lnTo>
                <a:lnTo>
                  <a:pt x="1110219" y="2046"/>
                </a:lnTo>
                <a:lnTo>
                  <a:pt x="10765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30" name="TextBox 529"/>
          <p:cNvSpPr txBox="1"/>
          <p:nvPr/>
        </p:nvSpPr>
        <p:spPr>
          <a:xfrm>
            <a:off x="11137282" y="5286801"/>
            <a:ext cx="17494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>
                <a:latin typeface="맑은 고딕" panose="020B0503020000020004" pitchFamily="50" charset="-127"/>
                <a:ea typeface="맑은 고딕" panose="020B0503020000020004" pitchFamily="50" charset="-127"/>
              </a:rPr>
              <a:t> MAS</a:t>
            </a:r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계약 체결</a:t>
            </a:r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r"/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기업인가요</a:t>
            </a:r>
            <a:r>
              <a:rPr lang="en-US" altLang="ko-KR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</p:txBody>
      </p:sp>
      <p:sp>
        <p:nvSpPr>
          <p:cNvPr id="531" name="TextBox 530"/>
          <p:cNvSpPr txBox="1"/>
          <p:nvPr/>
        </p:nvSpPr>
        <p:spPr>
          <a:xfrm>
            <a:off x="13040061" y="5143503"/>
            <a:ext cx="20475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특허</a:t>
            </a:r>
            <a:r>
              <a:rPr lang="en-US" altLang="ko-KR">
                <a:latin typeface="맑은 고딕" panose="020B0503020000020004" pitchFamily="50" charset="-127"/>
                <a:ea typeface="맑은 고딕" panose="020B0503020000020004" pitchFamily="50" charset="-127"/>
              </a:rPr>
              <a:t>,NEP,GS </a:t>
            </a:r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등</a:t>
            </a:r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r"/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기술개발제품을 생산하나요</a:t>
            </a:r>
            <a:r>
              <a:rPr lang="en-US" altLang="ko-KR">
                <a:latin typeface="맑은 고딕" panose="020B0503020000020004" pitchFamily="50" charset="-127"/>
                <a:ea typeface="맑은 고딕" panose="020B0503020000020004" pitchFamily="50" charset="-127"/>
              </a:rPr>
              <a:t>??</a:t>
            </a:r>
          </a:p>
        </p:txBody>
      </p:sp>
      <p:sp>
        <p:nvSpPr>
          <p:cNvPr id="532" name="object 53"/>
          <p:cNvSpPr/>
          <p:nvPr/>
        </p:nvSpPr>
        <p:spPr>
          <a:xfrm>
            <a:off x="15512713" y="5142052"/>
            <a:ext cx="1851240" cy="937813"/>
          </a:xfrm>
          <a:custGeom>
            <a:avLst/>
            <a:gdLst/>
            <a:ahLst/>
            <a:cxnLst/>
            <a:rect l="l" t="t" r="r" b="b"/>
            <a:pathLst>
              <a:path w="1163320" h="385444">
                <a:moveTo>
                  <a:pt x="1076553" y="0"/>
                </a:moveTo>
                <a:lnTo>
                  <a:pt x="289598" y="0"/>
                </a:lnTo>
                <a:lnTo>
                  <a:pt x="272640" y="1679"/>
                </a:lnTo>
                <a:lnTo>
                  <a:pt x="228434" y="25336"/>
                </a:lnTo>
                <a:lnTo>
                  <a:pt x="25349" y="198005"/>
                </a:lnTo>
                <a:lnTo>
                  <a:pt x="1680" y="242218"/>
                </a:lnTo>
                <a:lnTo>
                  <a:pt x="0" y="259168"/>
                </a:lnTo>
                <a:lnTo>
                  <a:pt x="0" y="298475"/>
                </a:lnTo>
                <a:lnTo>
                  <a:pt x="6798" y="332141"/>
                </a:lnTo>
                <a:lnTo>
                  <a:pt x="25339" y="359637"/>
                </a:lnTo>
                <a:lnTo>
                  <a:pt x="52838" y="378176"/>
                </a:lnTo>
                <a:lnTo>
                  <a:pt x="86512" y="384975"/>
                </a:lnTo>
                <a:lnTo>
                  <a:pt x="1076553" y="384975"/>
                </a:lnTo>
                <a:lnTo>
                  <a:pt x="1110219" y="378176"/>
                </a:lnTo>
                <a:lnTo>
                  <a:pt x="1137715" y="359637"/>
                </a:lnTo>
                <a:lnTo>
                  <a:pt x="1156254" y="332141"/>
                </a:lnTo>
                <a:lnTo>
                  <a:pt x="1163053" y="298475"/>
                </a:lnTo>
                <a:lnTo>
                  <a:pt x="1163053" y="56095"/>
                </a:lnTo>
                <a:lnTo>
                  <a:pt x="1156254" y="27174"/>
                </a:lnTo>
                <a:lnTo>
                  <a:pt x="1137715" y="10131"/>
                </a:lnTo>
                <a:lnTo>
                  <a:pt x="1110219" y="2046"/>
                </a:lnTo>
                <a:lnTo>
                  <a:pt x="10765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33" name="TextBox 532"/>
          <p:cNvSpPr txBox="1"/>
          <p:nvPr/>
        </p:nvSpPr>
        <p:spPr>
          <a:xfrm>
            <a:off x="15303579" y="5286801"/>
            <a:ext cx="21075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우수제품 제도를</a:t>
            </a:r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r"/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활용해 </a:t>
            </a:r>
            <a:r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보세요</a:t>
            </a:r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34" name="object 5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993414" y="4887339"/>
            <a:ext cx="351916" cy="331948"/>
          </a:xfrm>
          <a:prstGeom prst="rect">
            <a:avLst/>
          </a:prstGeom>
        </p:spPr>
      </p:pic>
      <p:sp>
        <p:nvSpPr>
          <p:cNvPr id="535" name="TextBox 534"/>
          <p:cNvSpPr txBox="1"/>
          <p:nvPr/>
        </p:nvSpPr>
        <p:spPr>
          <a:xfrm>
            <a:off x="12681747" y="4834238"/>
            <a:ext cx="448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>
                <a:latin typeface="맑은 고딕" panose="020B0503020000020004" pitchFamily="50" charset="-127"/>
                <a:ea typeface="맑은 고딕" panose="020B0503020000020004" pitchFamily="50" charset="-127"/>
              </a:rPr>
              <a:t>Y</a:t>
            </a:r>
            <a:endParaRPr lang="ko-KR" altLang="en-US" sz="24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36" name="object 5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227026" y="4887339"/>
            <a:ext cx="351916" cy="331948"/>
          </a:xfrm>
          <a:prstGeom prst="rect">
            <a:avLst/>
          </a:prstGeom>
        </p:spPr>
      </p:pic>
      <p:sp>
        <p:nvSpPr>
          <p:cNvPr id="537" name="TextBox 536"/>
          <p:cNvSpPr txBox="1"/>
          <p:nvPr/>
        </p:nvSpPr>
        <p:spPr>
          <a:xfrm>
            <a:off x="14915359" y="4834238"/>
            <a:ext cx="448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>
                <a:latin typeface="맑은 고딕" panose="020B0503020000020004" pitchFamily="50" charset="-127"/>
                <a:ea typeface="맑은 고딕" panose="020B0503020000020004" pitchFamily="50" charset="-127"/>
              </a:rPr>
              <a:t>Y</a:t>
            </a:r>
            <a:endParaRPr lang="ko-KR" altLang="en-US" sz="24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38" name="object 53"/>
          <p:cNvSpPr/>
          <p:nvPr/>
        </p:nvSpPr>
        <p:spPr>
          <a:xfrm>
            <a:off x="10896603" y="7674288"/>
            <a:ext cx="1990175" cy="937813"/>
          </a:xfrm>
          <a:custGeom>
            <a:avLst/>
            <a:gdLst/>
            <a:ahLst/>
            <a:cxnLst/>
            <a:rect l="l" t="t" r="r" b="b"/>
            <a:pathLst>
              <a:path w="1163320" h="385444">
                <a:moveTo>
                  <a:pt x="1076553" y="0"/>
                </a:moveTo>
                <a:lnTo>
                  <a:pt x="289598" y="0"/>
                </a:lnTo>
                <a:lnTo>
                  <a:pt x="272640" y="1679"/>
                </a:lnTo>
                <a:lnTo>
                  <a:pt x="228434" y="25336"/>
                </a:lnTo>
                <a:lnTo>
                  <a:pt x="25349" y="198005"/>
                </a:lnTo>
                <a:lnTo>
                  <a:pt x="1680" y="242218"/>
                </a:lnTo>
                <a:lnTo>
                  <a:pt x="0" y="259168"/>
                </a:lnTo>
                <a:lnTo>
                  <a:pt x="0" y="298475"/>
                </a:lnTo>
                <a:lnTo>
                  <a:pt x="6798" y="332141"/>
                </a:lnTo>
                <a:lnTo>
                  <a:pt x="25339" y="359637"/>
                </a:lnTo>
                <a:lnTo>
                  <a:pt x="52838" y="378176"/>
                </a:lnTo>
                <a:lnTo>
                  <a:pt x="86512" y="384975"/>
                </a:lnTo>
                <a:lnTo>
                  <a:pt x="1076553" y="384975"/>
                </a:lnTo>
                <a:lnTo>
                  <a:pt x="1110219" y="378176"/>
                </a:lnTo>
                <a:lnTo>
                  <a:pt x="1137715" y="359637"/>
                </a:lnTo>
                <a:lnTo>
                  <a:pt x="1156254" y="332141"/>
                </a:lnTo>
                <a:lnTo>
                  <a:pt x="1163053" y="298475"/>
                </a:lnTo>
                <a:lnTo>
                  <a:pt x="1163053" y="56095"/>
                </a:lnTo>
                <a:lnTo>
                  <a:pt x="1156254" y="27174"/>
                </a:lnTo>
                <a:lnTo>
                  <a:pt x="1137715" y="10131"/>
                </a:lnTo>
                <a:lnTo>
                  <a:pt x="1110219" y="2046"/>
                </a:lnTo>
                <a:lnTo>
                  <a:pt x="10765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40" name="object 53"/>
          <p:cNvSpPr/>
          <p:nvPr/>
        </p:nvSpPr>
        <p:spPr>
          <a:xfrm>
            <a:off x="15329337" y="7674288"/>
            <a:ext cx="2069987" cy="937813"/>
          </a:xfrm>
          <a:custGeom>
            <a:avLst/>
            <a:gdLst/>
            <a:ahLst/>
            <a:cxnLst/>
            <a:rect l="l" t="t" r="r" b="b"/>
            <a:pathLst>
              <a:path w="1163320" h="385444">
                <a:moveTo>
                  <a:pt x="1076553" y="0"/>
                </a:moveTo>
                <a:lnTo>
                  <a:pt x="289598" y="0"/>
                </a:lnTo>
                <a:lnTo>
                  <a:pt x="272640" y="1679"/>
                </a:lnTo>
                <a:lnTo>
                  <a:pt x="228434" y="25336"/>
                </a:lnTo>
                <a:lnTo>
                  <a:pt x="25349" y="198005"/>
                </a:lnTo>
                <a:lnTo>
                  <a:pt x="1680" y="242218"/>
                </a:lnTo>
                <a:lnTo>
                  <a:pt x="0" y="259168"/>
                </a:lnTo>
                <a:lnTo>
                  <a:pt x="0" y="298475"/>
                </a:lnTo>
                <a:lnTo>
                  <a:pt x="6798" y="332141"/>
                </a:lnTo>
                <a:lnTo>
                  <a:pt x="25339" y="359637"/>
                </a:lnTo>
                <a:lnTo>
                  <a:pt x="52838" y="378176"/>
                </a:lnTo>
                <a:lnTo>
                  <a:pt x="86512" y="384975"/>
                </a:lnTo>
                <a:lnTo>
                  <a:pt x="1076553" y="384975"/>
                </a:lnTo>
                <a:lnTo>
                  <a:pt x="1110219" y="378176"/>
                </a:lnTo>
                <a:lnTo>
                  <a:pt x="1137715" y="359637"/>
                </a:lnTo>
                <a:lnTo>
                  <a:pt x="1156254" y="332141"/>
                </a:lnTo>
                <a:lnTo>
                  <a:pt x="1163053" y="298475"/>
                </a:lnTo>
                <a:lnTo>
                  <a:pt x="1163053" y="56095"/>
                </a:lnTo>
                <a:lnTo>
                  <a:pt x="1156254" y="27174"/>
                </a:lnTo>
                <a:lnTo>
                  <a:pt x="1137715" y="10131"/>
                </a:lnTo>
                <a:lnTo>
                  <a:pt x="1110219" y="2046"/>
                </a:lnTo>
                <a:lnTo>
                  <a:pt x="10765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41" name="TextBox 540"/>
          <p:cNvSpPr txBox="1"/>
          <p:nvPr/>
        </p:nvSpPr>
        <p:spPr>
          <a:xfrm>
            <a:off x="11137282" y="7819039"/>
            <a:ext cx="16351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조달등록</a:t>
            </a:r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r"/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기업인가요</a:t>
            </a:r>
            <a:r>
              <a:rPr lang="en-US" altLang="ko-KR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</p:txBody>
      </p:sp>
      <p:sp>
        <p:nvSpPr>
          <p:cNvPr id="542" name="TextBox 541"/>
          <p:cNvSpPr txBox="1"/>
          <p:nvPr/>
        </p:nvSpPr>
        <p:spPr>
          <a:xfrm>
            <a:off x="13383174" y="7696737"/>
            <a:ext cx="1799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해외조달시장</a:t>
            </a:r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r"/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진출을 </a:t>
            </a:r>
            <a:endParaRPr lang="en-US" altLang="ko-KR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r"/>
            <a:r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희망하시나요</a:t>
            </a:r>
            <a:r>
              <a:rPr lang="en-US" altLang="ko-KR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</p:txBody>
      </p:sp>
      <p:sp>
        <p:nvSpPr>
          <p:cNvPr id="543" name="object 53"/>
          <p:cNvSpPr/>
          <p:nvPr/>
        </p:nvSpPr>
        <p:spPr>
          <a:xfrm>
            <a:off x="15271709" y="7674288"/>
            <a:ext cx="2038281" cy="937813"/>
          </a:xfrm>
          <a:custGeom>
            <a:avLst/>
            <a:gdLst/>
            <a:ahLst/>
            <a:cxnLst/>
            <a:rect l="l" t="t" r="r" b="b"/>
            <a:pathLst>
              <a:path w="1163320" h="385444">
                <a:moveTo>
                  <a:pt x="1076553" y="0"/>
                </a:moveTo>
                <a:lnTo>
                  <a:pt x="289598" y="0"/>
                </a:lnTo>
                <a:lnTo>
                  <a:pt x="272640" y="1679"/>
                </a:lnTo>
                <a:lnTo>
                  <a:pt x="228434" y="25336"/>
                </a:lnTo>
                <a:lnTo>
                  <a:pt x="25349" y="198005"/>
                </a:lnTo>
                <a:lnTo>
                  <a:pt x="1680" y="242218"/>
                </a:lnTo>
                <a:lnTo>
                  <a:pt x="0" y="259168"/>
                </a:lnTo>
                <a:lnTo>
                  <a:pt x="0" y="298475"/>
                </a:lnTo>
                <a:lnTo>
                  <a:pt x="6798" y="332141"/>
                </a:lnTo>
                <a:lnTo>
                  <a:pt x="25339" y="359637"/>
                </a:lnTo>
                <a:lnTo>
                  <a:pt x="52838" y="378176"/>
                </a:lnTo>
                <a:lnTo>
                  <a:pt x="86512" y="384975"/>
                </a:lnTo>
                <a:lnTo>
                  <a:pt x="1076553" y="384975"/>
                </a:lnTo>
                <a:lnTo>
                  <a:pt x="1110219" y="378176"/>
                </a:lnTo>
                <a:lnTo>
                  <a:pt x="1137715" y="359637"/>
                </a:lnTo>
                <a:lnTo>
                  <a:pt x="1156254" y="332141"/>
                </a:lnTo>
                <a:lnTo>
                  <a:pt x="1163053" y="298475"/>
                </a:lnTo>
                <a:lnTo>
                  <a:pt x="1163053" y="56095"/>
                </a:lnTo>
                <a:lnTo>
                  <a:pt x="1156254" y="27174"/>
                </a:lnTo>
                <a:lnTo>
                  <a:pt x="1137715" y="10131"/>
                </a:lnTo>
                <a:lnTo>
                  <a:pt x="1110219" y="2046"/>
                </a:lnTo>
                <a:lnTo>
                  <a:pt x="10765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44" name="TextBox 543"/>
          <p:cNvSpPr txBox="1"/>
          <p:nvPr/>
        </p:nvSpPr>
        <p:spPr>
          <a:xfrm>
            <a:off x="15539449" y="7819039"/>
            <a:ext cx="18341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>
                <a:latin typeface="맑은 고딕" panose="020B0503020000020004" pitchFamily="50" charset="-127"/>
                <a:ea typeface="맑은 고딕" panose="020B0503020000020004" pitchFamily="50" charset="-127"/>
              </a:rPr>
              <a:t> G-PASS </a:t>
            </a:r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제도를</a:t>
            </a:r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r"/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활용해 </a:t>
            </a:r>
            <a:r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보세요</a:t>
            </a:r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45" name="object 5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993414" y="7406405"/>
            <a:ext cx="351916" cy="331948"/>
          </a:xfrm>
          <a:prstGeom prst="rect">
            <a:avLst/>
          </a:prstGeom>
        </p:spPr>
      </p:pic>
      <p:sp>
        <p:nvSpPr>
          <p:cNvPr id="546" name="TextBox 545"/>
          <p:cNvSpPr txBox="1"/>
          <p:nvPr/>
        </p:nvSpPr>
        <p:spPr>
          <a:xfrm>
            <a:off x="12681747" y="7353304"/>
            <a:ext cx="448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>
                <a:latin typeface="맑은 고딕" panose="020B0503020000020004" pitchFamily="50" charset="-127"/>
                <a:ea typeface="맑은 고딕" panose="020B0503020000020004" pitchFamily="50" charset="-127"/>
              </a:rPr>
              <a:t>Y</a:t>
            </a:r>
            <a:endParaRPr lang="ko-KR" altLang="en-US" sz="24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47" name="object 5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227026" y="7406405"/>
            <a:ext cx="351916" cy="331948"/>
          </a:xfrm>
          <a:prstGeom prst="rect">
            <a:avLst/>
          </a:prstGeom>
        </p:spPr>
      </p:pic>
      <p:sp>
        <p:nvSpPr>
          <p:cNvPr id="548" name="TextBox 547"/>
          <p:cNvSpPr txBox="1"/>
          <p:nvPr/>
        </p:nvSpPr>
        <p:spPr>
          <a:xfrm>
            <a:off x="14915359" y="7353304"/>
            <a:ext cx="448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>
                <a:latin typeface="맑은 고딕" panose="020B0503020000020004" pitchFamily="50" charset="-127"/>
                <a:ea typeface="맑은 고딕" panose="020B0503020000020004" pitchFamily="50" charset="-127"/>
              </a:rPr>
              <a:t>Y</a:t>
            </a:r>
            <a:endParaRPr lang="ko-KR" altLang="en-US" sz="24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6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  <a:noFill/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1. </a:t>
            </a:r>
            <a:r>
              <a:rPr lang="ko-KR" altLang="en-US" sz="510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공공조달길잡이</a:t>
            </a:r>
          </a:p>
        </p:txBody>
      </p:sp>
      <p:cxnSp>
        <p:nvCxnSpPr>
          <p:cNvPr id="108" name="직선 연결선 107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직사각형 110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2" name="직사각형 111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7" name="object 5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778223" y="5496939"/>
            <a:ext cx="351916" cy="331948"/>
          </a:xfrm>
          <a:prstGeom prst="rect">
            <a:avLst/>
          </a:prstGeom>
        </p:spPr>
      </p:pic>
      <p:sp>
        <p:nvSpPr>
          <p:cNvPr id="109" name="TextBox 108"/>
          <p:cNvSpPr txBox="1"/>
          <p:nvPr/>
        </p:nvSpPr>
        <p:spPr>
          <a:xfrm>
            <a:off x="6466556" y="5443838"/>
            <a:ext cx="448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>
                <a:latin typeface="맑은 고딕" panose="020B0503020000020004" pitchFamily="50" charset="-127"/>
                <a:ea typeface="맑은 고딕" panose="020B0503020000020004" pitchFamily="50" charset="-127"/>
              </a:rPr>
              <a:t>Y</a:t>
            </a:r>
            <a:endParaRPr lang="ko-KR" altLang="en-US" sz="24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55108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" y="0"/>
            <a:ext cx="2882899" cy="396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2843712" y="0"/>
            <a:ext cx="15539539" cy="396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13"/>
          <p:cNvSpPr txBox="1"/>
          <p:nvPr/>
        </p:nvSpPr>
        <p:spPr>
          <a:xfrm>
            <a:off x="4876800" y="3501147"/>
            <a:ext cx="8775700" cy="15113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99600"/>
              </a:lnSpc>
            </a:pPr>
            <a:r>
              <a:rPr lang="en-US" altLang="ko-KR" sz="8500" spc="-600" dirty="0" smtClean="0">
                <a:solidFill>
                  <a:srgbClr val="FF75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Chapter 2</a:t>
            </a:r>
            <a:endParaRPr lang="ko-KR" altLang="en-US" sz="8500" spc="-600" dirty="0">
              <a:solidFill>
                <a:srgbClr val="FF756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1" name="TextBox 14"/>
          <p:cNvSpPr txBox="1"/>
          <p:nvPr/>
        </p:nvSpPr>
        <p:spPr>
          <a:xfrm>
            <a:off x="4876800" y="4948944"/>
            <a:ext cx="8775700" cy="15113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99600"/>
              </a:lnSpc>
            </a:pPr>
            <a:r>
              <a:rPr lang="ko-KR" altLang="en-US" sz="7200" spc="-600" smtClean="0">
                <a:solidFill>
                  <a:srgbClr val="084C8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조달업체 등록</a:t>
            </a:r>
            <a:endParaRPr lang="ko-KR" altLang="en-US" sz="7200" spc="-600">
              <a:solidFill>
                <a:srgbClr val="084C8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334000" y="3238500"/>
            <a:ext cx="7696200" cy="313285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09078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6000" y="6051208"/>
            <a:ext cx="540000" cy="540000"/>
          </a:xfrm>
          <a:prstGeom prst="rect">
            <a:avLst/>
          </a:prstGeom>
        </p:spPr>
      </p:pic>
      <p:pic>
        <p:nvPicPr>
          <p:cNvPr id="75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6000" y="2019321"/>
            <a:ext cx="540000" cy="540000"/>
          </a:xfrm>
          <a:prstGeom prst="rect">
            <a:avLst/>
          </a:prstGeom>
        </p:spPr>
      </p:pic>
      <p:sp>
        <p:nvSpPr>
          <p:cNvPr id="16" name="object 4"/>
          <p:cNvSpPr txBox="1"/>
          <p:nvPr/>
        </p:nvSpPr>
        <p:spPr>
          <a:xfrm>
            <a:off x="1260000" y="2705100"/>
            <a:ext cx="16459200" cy="160300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spcBef>
                <a:spcPts val="100"/>
              </a:spcBef>
              <a:buFont typeface="Wingdings" panose="05000000000000000000" pitchFamily="2" charset="2"/>
              <a:buChar char="§"/>
            </a:pPr>
            <a:r>
              <a:rPr lang="en-US" altLang="ko-KR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의미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나라장터 입찰 또는 수의계약</a:t>
            </a:r>
            <a:r>
              <a:rPr lang="ko-KR" altLang="en-US" sz="2400" spc="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시 </a:t>
            </a:r>
            <a:r>
              <a:rPr lang="ko-KR" altLang="en-US" sz="2400" spc="-11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참가자격을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증명하기 위해</a:t>
            </a:r>
            <a:r>
              <a:rPr lang="ko-KR" altLang="en-US" sz="2400" spc="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기업이 보유한 </a:t>
            </a:r>
            <a:r>
              <a:rPr lang="ko-KR" altLang="en-US" sz="2400" spc="-11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자격분야를 </a:t>
            </a:r>
            <a:r>
              <a:rPr lang="ko-KR" altLang="en-US" sz="2400" spc="-6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나라장터에</a:t>
            </a:r>
            <a:r>
              <a:rPr lang="ko-KR" altLang="en-US" sz="2400" spc="-4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</a:t>
            </a:r>
            <a:r>
              <a:rPr lang="ko-KR" altLang="en-US" sz="2400" spc="-6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등재하는</a:t>
            </a:r>
            <a:r>
              <a:rPr lang="ko-KR" altLang="en-US" sz="2400" spc="-4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</a:t>
            </a:r>
            <a:r>
              <a:rPr lang="ko-KR" altLang="en-US" sz="2400" spc="-51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것</a:t>
            </a:r>
            <a:endParaRPr lang="en-US" altLang="ko-KR" sz="2400" spc="-51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marL="298450" indent="-285750">
              <a:spcBef>
                <a:spcPts val="100"/>
              </a:spcBef>
              <a:buFont typeface="Wingdings" panose="05000000000000000000" pitchFamily="2" charset="2"/>
              <a:buChar char="§"/>
            </a:pPr>
            <a:endParaRPr lang="en-US" sz="1400" spc="-51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  <a:p>
            <a:pPr marL="355600" indent="-342900">
              <a:spcBef>
                <a:spcPts val="100"/>
              </a:spcBef>
              <a:buFont typeface="Wingdings" panose="05000000000000000000" pitchFamily="2" charset="2"/>
              <a:buChar char="§"/>
            </a:pPr>
            <a:r>
              <a:rPr lang="en-US" altLang="ko-KR" sz="2400" spc="-65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400" spc="-65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대상</a:t>
            </a:r>
            <a:r>
              <a:rPr lang="en-US" altLang="ko-KR" sz="2400" spc="-65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 </a:t>
            </a:r>
            <a:r>
              <a:rPr lang="ko-KR" altLang="en-US" sz="2400" spc="-65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공공입찰</a:t>
            </a:r>
            <a:r>
              <a:rPr lang="ko-KR" altLang="en-US" sz="2400" spc="-4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</a:t>
            </a:r>
            <a:r>
              <a:rPr lang="ko-KR" altLang="en-US" sz="2400" spc="-6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참가를</a:t>
            </a:r>
            <a:r>
              <a:rPr lang="ko-KR" altLang="en-US" sz="2400" spc="-4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</a:t>
            </a:r>
            <a:r>
              <a:rPr lang="ko-KR" altLang="en-US" sz="2400" spc="-6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통해</a:t>
            </a:r>
            <a:r>
              <a:rPr lang="ko-KR" altLang="en-US" sz="2400" spc="-4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</a:t>
            </a:r>
            <a:r>
              <a:rPr lang="ko-KR" altLang="en-US" sz="2400" spc="-65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수요기관에</a:t>
            </a:r>
            <a:r>
              <a:rPr lang="ko-KR" altLang="en-US" sz="2400" spc="-35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</a:t>
            </a:r>
            <a:r>
              <a:rPr lang="ko-KR" altLang="en-US" sz="2400" spc="-7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물품</a:t>
            </a:r>
            <a:r>
              <a:rPr lang="en-US" altLang="ko-KR" sz="2400" spc="-7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·</a:t>
            </a:r>
            <a:r>
              <a:rPr lang="ko-KR" altLang="en-US" sz="2400" spc="-7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공사</a:t>
            </a:r>
            <a:r>
              <a:rPr lang="en-US" altLang="ko-KR" sz="2400" spc="-7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·</a:t>
            </a:r>
            <a:r>
              <a:rPr lang="ko-KR" altLang="en-US" sz="2400" spc="-7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용역을</a:t>
            </a:r>
            <a:r>
              <a:rPr lang="ko-KR" altLang="en-US" sz="2400" spc="-4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</a:t>
            </a:r>
            <a:r>
              <a:rPr lang="ko-KR" altLang="en-US" sz="2400" spc="-65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공급하려는</a:t>
            </a:r>
            <a:r>
              <a:rPr lang="ko-KR" altLang="en-US" sz="2400" spc="-4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</a:t>
            </a:r>
            <a:r>
              <a:rPr lang="ko-KR" altLang="en-US" sz="2400" spc="-25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사업자</a:t>
            </a:r>
            <a:endParaRPr lang="en-US" altLang="ko-KR" sz="2400" spc="-25" smtClean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marL="298450" indent="-285750">
              <a:spcBef>
                <a:spcPts val="100"/>
              </a:spcBef>
              <a:buFont typeface="Wingdings" panose="05000000000000000000" pitchFamily="2" charset="2"/>
              <a:buChar char="§"/>
            </a:pPr>
            <a:endParaRPr lang="en-US" altLang="ko-KR" sz="1400" spc="-25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marL="355600" indent="-342900">
              <a:spcBef>
                <a:spcPts val="100"/>
              </a:spcBef>
              <a:buFont typeface="Wingdings" panose="05000000000000000000" pitchFamily="2" charset="2"/>
              <a:buChar char="§"/>
            </a:pPr>
            <a:r>
              <a:rPr lang="en-US" altLang="ko-KR" sz="2400" spc="-6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400" spc="-6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등록 분야</a:t>
            </a:r>
            <a:r>
              <a:rPr lang="en-US" altLang="ko-KR" sz="2400" spc="-6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 </a:t>
            </a:r>
            <a:r>
              <a:rPr lang="ko-KR" altLang="en-US" sz="2400" spc="-6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물품</a:t>
            </a:r>
            <a:r>
              <a:rPr lang="en-US" altLang="ko-KR" sz="2400" spc="-6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400" spc="-6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제조</a:t>
            </a:r>
            <a:r>
              <a:rPr lang="en-US" altLang="ko-KR" sz="2400" spc="-6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/</a:t>
            </a:r>
            <a:r>
              <a:rPr lang="ko-KR" altLang="en-US" sz="2400" spc="-6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공급</a:t>
            </a:r>
            <a:r>
              <a:rPr lang="en-US" altLang="ko-KR" sz="2400" spc="-6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),</a:t>
            </a:r>
            <a:r>
              <a:rPr lang="ko-KR" altLang="en-US" sz="2400" spc="-3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</a:t>
            </a:r>
            <a:r>
              <a:rPr lang="ko-KR" altLang="en-US" sz="2400" spc="-51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공사</a:t>
            </a:r>
            <a:r>
              <a:rPr lang="en-US" altLang="ko-KR" sz="2400" spc="-51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,</a:t>
            </a:r>
            <a:r>
              <a:rPr lang="ko-KR" altLang="en-US" sz="2400" spc="-31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</a:t>
            </a:r>
            <a:r>
              <a:rPr lang="ko-KR" altLang="en-US" sz="2400" spc="-51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용역</a:t>
            </a:r>
            <a:r>
              <a:rPr lang="en-US" altLang="ko-KR" sz="2400" spc="-51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,</a:t>
            </a:r>
            <a:r>
              <a:rPr lang="ko-KR" altLang="en-US" sz="2400" spc="-3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</a:t>
            </a:r>
            <a:r>
              <a:rPr lang="ko-KR" altLang="en-US" sz="2400" spc="-2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외자</a:t>
            </a:r>
            <a:endParaRPr sz="2400"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</p:txBody>
      </p:sp>
      <p:sp>
        <p:nvSpPr>
          <p:cNvPr id="32" name="object 13"/>
          <p:cNvSpPr txBox="1"/>
          <p:nvPr/>
        </p:nvSpPr>
        <p:spPr>
          <a:xfrm>
            <a:off x="1344494" y="4686300"/>
            <a:ext cx="7342635" cy="793166"/>
          </a:xfrm>
          <a:prstGeom prst="rect">
            <a:avLst/>
          </a:prstGeom>
          <a:solidFill>
            <a:srgbClr val="E7F2DA"/>
          </a:solidFill>
          <a:ln w="6350">
            <a:solidFill>
              <a:srgbClr val="97CB59"/>
            </a:solidFill>
          </a:ln>
        </p:spPr>
        <p:txBody>
          <a:bodyPr vert="horz" wrap="square" lIns="0" tIns="86995" rIns="0" bIns="0" rtlCol="0">
            <a:spAutoFit/>
          </a:bodyPr>
          <a:lstStyle/>
          <a:p>
            <a:pPr marL="173986" indent="-69213">
              <a:spcBef>
                <a:spcPts val="685"/>
              </a:spcBef>
              <a:buFont typeface="Minion Pro"/>
              <a:buChar char="•"/>
              <a:tabLst>
                <a:tab pos="173986" algn="l"/>
              </a:tabLst>
            </a:pPr>
            <a:r>
              <a:rPr lang="en-US" sz="2000" spc="-51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OTF"/>
              </a:rPr>
              <a:t> </a:t>
            </a:r>
            <a:r>
              <a:rPr sz="2000" spc="-5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OTF"/>
              </a:rPr>
              <a:t>「</a:t>
            </a:r>
            <a:r>
              <a:rPr sz="2000" spc="-65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국가를</a:t>
            </a:r>
            <a:r>
              <a:rPr sz="2000" spc="-55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 </a:t>
            </a:r>
            <a:r>
              <a:rPr sz="2000" spc="-71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당사자로</a:t>
            </a:r>
            <a:r>
              <a:rPr sz="2000" spc="-55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 </a:t>
            </a:r>
            <a:r>
              <a:rPr sz="2000" spc="-60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하는</a:t>
            </a:r>
            <a:r>
              <a:rPr sz="2000" spc="-55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 </a:t>
            </a:r>
            <a:r>
              <a:rPr sz="2000" spc="-65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계약에</a:t>
            </a:r>
            <a:r>
              <a:rPr sz="2000" spc="-51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 </a:t>
            </a:r>
            <a:r>
              <a:rPr sz="2000" spc="-60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관한</a:t>
            </a:r>
            <a:r>
              <a:rPr sz="2000" spc="-55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 </a:t>
            </a:r>
            <a:r>
              <a:rPr sz="2000" spc="-60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법률</a:t>
            </a:r>
            <a:r>
              <a:rPr sz="2000" spc="-55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 </a:t>
            </a:r>
            <a:r>
              <a:rPr sz="2000" spc="-80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시행규칙</a:t>
            </a:r>
            <a:r>
              <a:rPr sz="2000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OTF"/>
              </a:rPr>
              <a:t>」 </a:t>
            </a:r>
            <a:r>
              <a:rPr sz="2000" spc="-20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제</a:t>
            </a:r>
            <a:r>
              <a:rPr sz="2000" spc="-2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15조</a:t>
            </a:r>
            <a:r>
              <a:rPr lang="en-US" sz="2000" spc="-2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 </a:t>
            </a:r>
            <a:r>
              <a:rPr lang="en-US" sz="2000" spc="-2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  </a:t>
            </a:r>
          </a:p>
          <a:p>
            <a:pPr marL="173986" indent="-69213">
              <a:spcBef>
                <a:spcPts val="685"/>
              </a:spcBef>
              <a:buFont typeface="Minion Pro"/>
              <a:buChar char="•"/>
              <a:tabLst>
                <a:tab pos="173986" algn="l"/>
              </a:tabLst>
            </a:pPr>
            <a:r>
              <a:rPr lang="en-US" sz="2000" spc="-2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 </a:t>
            </a:r>
            <a:r>
              <a:rPr sz="2000" spc="-5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OTF"/>
              </a:rPr>
              <a:t>「</a:t>
            </a:r>
            <a:r>
              <a:rPr sz="2000" spc="-65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조달청</a:t>
            </a:r>
            <a:r>
              <a:rPr sz="2000" spc="-35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 </a:t>
            </a:r>
            <a:r>
              <a:rPr sz="2000" spc="-7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제조물품</a:t>
            </a:r>
            <a:r>
              <a:rPr sz="2000" spc="-25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 </a:t>
            </a:r>
            <a:r>
              <a:rPr sz="2000" spc="-8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직접생산확인기준</a:t>
            </a:r>
            <a:r>
              <a:rPr sz="2000" spc="-5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OTF"/>
              </a:rPr>
              <a:t>」</a:t>
            </a:r>
            <a:r>
              <a:rPr sz="2000" spc="-6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(조달청</a:t>
            </a:r>
            <a:r>
              <a:rPr sz="2000" spc="-25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 고시)</a:t>
            </a:r>
            <a:endParaRPr sz="2000">
              <a:latin typeface="맑은 고딕" panose="020B0503020000020004" pitchFamily="50" charset="-127"/>
              <a:ea typeface="맑은 고딕" panose="020B0503020000020004" pitchFamily="50" charset="-127"/>
              <a:cs typeface="-윤고딕310"/>
            </a:endParaRPr>
          </a:p>
        </p:txBody>
      </p:sp>
      <p:sp>
        <p:nvSpPr>
          <p:cNvPr id="93" name="object 4"/>
          <p:cNvSpPr txBox="1"/>
          <p:nvPr/>
        </p:nvSpPr>
        <p:spPr>
          <a:xfrm>
            <a:off x="1752600" y="6080236"/>
            <a:ext cx="7924800" cy="4129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en-US" sz="2600" spc="-115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 </a:t>
            </a:r>
            <a:r>
              <a:rPr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조달업체</a:t>
            </a:r>
            <a:r>
              <a:rPr sz="2600" spc="-71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 </a:t>
            </a:r>
            <a:r>
              <a:rPr sz="2600" spc="-51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등록</a:t>
            </a:r>
            <a:r>
              <a:rPr lang="en-US" sz="2600" spc="-51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 </a:t>
            </a:r>
            <a:r>
              <a:rPr lang="ko-KR" altLang="en-US" sz="2600" spc="-51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절차</a:t>
            </a:r>
            <a:endParaRPr sz="2600"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</p:txBody>
      </p:sp>
      <p:grpSp>
        <p:nvGrpSpPr>
          <p:cNvPr id="152" name="object 16"/>
          <p:cNvGrpSpPr/>
          <p:nvPr/>
        </p:nvGrpSpPr>
        <p:grpSpPr>
          <a:xfrm>
            <a:off x="1676403" y="6682233"/>
            <a:ext cx="1160983" cy="1189823"/>
            <a:chOff x="1187992" y="5975994"/>
            <a:chExt cx="353695" cy="353695"/>
          </a:xfrm>
        </p:grpSpPr>
        <p:pic>
          <p:nvPicPr>
            <p:cNvPr id="153" name="object 1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87992" y="5975994"/>
              <a:ext cx="353415" cy="353415"/>
            </a:xfrm>
            <a:prstGeom prst="rect">
              <a:avLst/>
            </a:prstGeom>
          </p:spPr>
        </p:pic>
        <p:pic>
          <p:nvPicPr>
            <p:cNvPr id="154" name="object 1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49879" y="6058069"/>
              <a:ext cx="229646" cy="201241"/>
            </a:xfrm>
            <a:prstGeom prst="rect">
              <a:avLst/>
            </a:prstGeom>
          </p:spPr>
        </p:pic>
      </p:grpSp>
      <p:grpSp>
        <p:nvGrpSpPr>
          <p:cNvPr id="155" name="object 19"/>
          <p:cNvGrpSpPr/>
          <p:nvPr/>
        </p:nvGrpSpPr>
        <p:grpSpPr>
          <a:xfrm>
            <a:off x="2819400" y="6693635"/>
            <a:ext cx="2749256" cy="1185551"/>
            <a:chOff x="1586285" y="5987397"/>
            <a:chExt cx="837565" cy="352425"/>
          </a:xfrm>
        </p:grpSpPr>
        <p:sp>
          <p:nvSpPr>
            <p:cNvPr id="156" name="object 20"/>
            <p:cNvSpPr/>
            <p:nvPr/>
          </p:nvSpPr>
          <p:spPr>
            <a:xfrm>
              <a:off x="1603554" y="6005024"/>
              <a:ext cx="817880" cy="317500"/>
            </a:xfrm>
            <a:custGeom>
              <a:avLst/>
              <a:gdLst/>
              <a:ahLst/>
              <a:cxnLst/>
              <a:rect l="l" t="t" r="r" b="b"/>
              <a:pathLst>
                <a:path w="817880" h="317500">
                  <a:moveTo>
                    <a:pt x="0" y="0"/>
                  </a:moveTo>
                  <a:lnTo>
                    <a:pt x="763574" y="0"/>
                  </a:lnTo>
                  <a:lnTo>
                    <a:pt x="784674" y="4262"/>
                  </a:lnTo>
                  <a:lnTo>
                    <a:pt x="801908" y="15884"/>
                  </a:lnTo>
                  <a:lnTo>
                    <a:pt x="813529" y="33121"/>
                  </a:lnTo>
                  <a:lnTo>
                    <a:pt x="817791" y="54228"/>
                  </a:lnTo>
                  <a:lnTo>
                    <a:pt x="817791" y="263055"/>
                  </a:lnTo>
                  <a:lnTo>
                    <a:pt x="813529" y="284162"/>
                  </a:lnTo>
                  <a:lnTo>
                    <a:pt x="801908" y="301399"/>
                  </a:lnTo>
                  <a:lnTo>
                    <a:pt x="784674" y="313022"/>
                  </a:lnTo>
                  <a:lnTo>
                    <a:pt x="763574" y="317284"/>
                  </a:lnTo>
                  <a:lnTo>
                    <a:pt x="218351" y="317284"/>
                  </a:lnTo>
                </a:path>
              </a:pathLst>
            </a:custGeom>
            <a:ln w="4368">
              <a:solidFill>
                <a:srgbClr val="286B9A"/>
              </a:solidFill>
            </a:ln>
          </p:spPr>
          <p:txBody>
            <a:bodyPr wrap="square" lIns="0" tIns="0" rIns="0" bIns="0" rtlCol="0"/>
            <a:lstStyle/>
            <a:p>
              <a:endParaRPr sz="2800"/>
            </a:p>
          </p:txBody>
        </p:sp>
        <p:sp>
          <p:nvSpPr>
            <p:cNvPr id="157" name="object 21"/>
            <p:cNvSpPr/>
            <p:nvPr/>
          </p:nvSpPr>
          <p:spPr>
            <a:xfrm>
              <a:off x="1770134" y="6322306"/>
              <a:ext cx="635" cy="0"/>
            </a:xfrm>
            <a:custGeom>
              <a:avLst/>
              <a:gdLst/>
              <a:ahLst/>
              <a:cxnLst/>
              <a:rect l="l" t="t" r="r" b="b"/>
              <a:pathLst>
                <a:path w="635">
                  <a:moveTo>
                    <a:pt x="304" y="0"/>
                  </a:moveTo>
                  <a:lnTo>
                    <a:pt x="0" y="0"/>
                  </a:lnTo>
                </a:path>
              </a:pathLst>
            </a:custGeom>
            <a:ln w="6692">
              <a:solidFill>
                <a:srgbClr val="242021"/>
              </a:solidFill>
            </a:ln>
          </p:spPr>
          <p:txBody>
            <a:bodyPr wrap="square" lIns="0" tIns="0" rIns="0" bIns="0" rtlCol="0"/>
            <a:lstStyle/>
            <a:p>
              <a:endParaRPr sz="2800"/>
            </a:p>
          </p:txBody>
        </p:sp>
        <p:sp>
          <p:nvSpPr>
            <p:cNvPr id="158" name="object 22"/>
            <p:cNvSpPr/>
            <p:nvPr/>
          </p:nvSpPr>
          <p:spPr>
            <a:xfrm>
              <a:off x="1618969" y="6322306"/>
              <a:ext cx="128905" cy="0"/>
            </a:xfrm>
            <a:custGeom>
              <a:avLst/>
              <a:gdLst/>
              <a:ahLst/>
              <a:cxnLst/>
              <a:rect l="l" t="t" r="r" b="b"/>
              <a:pathLst>
                <a:path w="128905">
                  <a:moveTo>
                    <a:pt x="128460" y="0"/>
                  </a:moveTo>
                  <a:lnTo>
                    <a:pt x="0" y="0"/>
                  </a:lnTo>
                </a:path>
              </a:pathLst>
            </a:custGeom>
            <a:ln w="6692">
              <a:solidFill>
                <a:srgbClr val="242021"/>
              </a:solidFill>
              <a:prstDash val="dot"/>
            </a:ln>
          </p:spPr>
          <p:txBody>
            <a:bodyPr wrap="square" lIns="0" tIns="0" rIns="0" bIns="0" rtlCol="0"/>
            <a:lstStyle/>
            <a:p>
              <a:endParaRPr sz="2800"/>
            </a:p>
          </p:txBody>
        </p:sp>
        <p:sp>
          <p:nvSpPr>
            <p:cNvPr id="159" name="object 23"/>
            <p:cNvSpPr/>
            <p:nvPr/>
          </p:nvSpPr>
          <p:spPr>
            <a:xfrm>
              <a:off x="1607313" y="6322306"/>
              <a:ext cx="635" cy="0"/>
            </a:xfrm>
            <a:custGeom>
              <a:avLst/>
              <a:gdLst/>
              <a:ahLst/>
              <a:cxnLst/>
              <a:rect l="l" t="t" r="r" b="b"/>
              <a:pathLst>
                <a:path w="634">
                  <a:moveTo>
                    <a:pt x="304" y="0"/>
                  </a:moveTo>
                  <a:lnTo>
                    <a:pt x="0" y="0"/>
                  </a:lnTo>
                </a:path>
              </a:pathLst>
            </a:custGeom>
            <a:ln w="6692">
              <a:solidFill>
                <a:srgbClr val="242021"/>
              </a:solidFill>
            </a:ln>
          </p:spPr>
          <p:txBody>
            <a:bodyPr wrap="square" lIns="0" tIns="0" rIns="0" bIns="0" rtlCol="0"/>
            <a:lstStyle/>
            <a:p>
              <a:endParaRPr sz="2800"/>
            </a:p>
          </p:txBody>
        </p:sp>
        <p:sp>
          <p:nvSpPr>
            <p:cNvPr id="160" name="object 24"/>
            <p:cNvSpPr/>
            <p:nvPr/>
          </p:nvSpPr>
          <p:spPr>
            <a:xfrm>
              <a:off x="1586275" y="5987402"/>
              <a:ext cx="242570" cy="352425"/>
            </a:xfrm>
            <a:custGeom>
              <a:avLst/>
              <a:gdLst/>
              <a:ahLst/>
              <a:cxnLst/>
              <a:rect l="l" t="t" r="r" b="b"/>
              <a:pathLst>
                <a:path w="242569" h="352425">
                  <a:moveTo>
                    <a:pt x="33096" y="7416"/>
                  </a:moveTo>
                  <a:lnTo>
                    <a:pt x="25692" y="0"/>
                  </a:lnTo>
                  <a:lnTo>
                    <a:pt x="7404" y="0"/>
                  </a:lnTo>
                  <a:lnTo>
                    <a:pt x="0" y="7416"/>
                  </a:lnTo>
                  <a:lnTo>
                    <a:pt x="0" y="16548"/>
                  </a:lnTo>
                  <a:lnTo>
                    <a:pt x="0" y="25692"/>
                  </a:lnTo>
                  <a:lnTo>
                    <a:pt x="7404" y="33096"/>
                  </a:lnTo>
                  <a:lnTo>
                    <a:pt x="25692" y="33096"/>
                  </a:lnTo>
                  <a:lnTo>
                    <a:pt x="33096" y="25692"/>
                  </a:lnTo>
                  <a:lnTo>
                    <a:pt x="33096" y="7416"/>
                  </a:lnTo>
                  <a:close/>
                </a:path>
                <a:path w="242569" h="352425">
                  <a:moveTo>
                    <a:pt x="242455" y="326136"/>
                  </a:moveTo>
                  <a:lnTo>
                    <a:pt x="235051" y="318719"/>
                  </a:lnTo>
                  <a:lnTo>
                    <a:pt x="216763" y="318719"/>
                  </a:lnTo>
                  <a:lnTo>
                    <a:pt x="209359" y="326136"/>
                  </a:lnTo>
                  <a:lnTo>
                    <a:pt x="209359" y="335267"/>
                  </a:lnTo>
                  <a:lnTo>
                    <a:pt x="209359" y="344398"/>
                  </a:lnTo>
                  <a:lnTo>
                    <a:pt x="216763" y="351815"/>
                  </a:lnTo>
                  <a:lnTo>
                    <a:pt x="235051" y="351815"/>
                  </a:lnTo>
                  <a:lnTo>
                    <a:pt x="242455" y="344398"/>
                  </a:lnTo>
                  <a:lnTo>
                    <a:pt x="242455" y="326136"/>
                  </a:lnTo>
                  <a:close/>
                </a:path>
              </a:pathLst>
            </a:custGeom>
            <a:solidFill>
              <a:srgbClr val="286B9A"/>
            </a:solidFill>
          </p:spPr>
          <p:txBody>
            <a:bodyPr wrap="square" lIns="0" tIns="0" rIns="0" bIns="0" rtlCol="0"/>
            <a:lstStyle/>
            <a:p>
              <a:endParaRPr sz="2800"/>
            </a:p>
          </p:txBody>
        </p:sp>
      </p:grpSp>
      <p:grpSp>
        <p:nvGrpSpPr>
          <p:cNvPr id="161" name="object 25"/>
          <p:cNvGrpSpPr/>
          <p:nvPr/>
        </p:nvGrpSpPr>
        <p:grpSpPr>
          <a:xfrm>
            <a:off x="6978106" y="6634411"/>
            <a:ext cx="1160063" cy="1188880"/>
            <a:chOff x="2612448" y="5975994"/>
            <a:chExt cx="353415" cy="353415"/>
          </a:xfrm>
        </p:grpSpPr>
        <p:pic>
          <p:nvPicPr>
            <p:cNvPr id="162" name="object 2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612448" y="5975994"/>
              <a:ext cx="353415" cy="353415"/>
            </a:xfrm>
            <a:prstGeom prst="rect">
              <a:avLst/>
            </a:prstGeom>
          </p:spPr>
        </p:pic>
        <p:pic>
          <p:nvPicPr>
            <p:cNvPr id="163" name="object 2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674148" y="6048301"/>
              <a:ext cx="222529" cy="222811"/>
            </a:xfrm>
            <a:prstGeom prst="rect">
              <a:avLst/>
            </a:prstGeom>
          </p:spPr>
        </p:pic>
      </p:grpSp>
      <p:grpSp>
        <p:nvGrpSpPr>
          <p:cNvPr id="171" name="object 35"/>
          <p:cNvGrpSpPr/>
          <p:nvPr/>
        </p:nvGrpSpPr>
        <p:grpSpPr>
          <a:xfrm>
            <a:off x="1638303" y="8115303"/>
            <a:ext cx="1160983" cy="1189823"/>
            <a:chOff x="1187992" y="6516913"/>
            <a:chExt cx="353695" cy="353695"/>
          </a:xfrm>
        </p:grpSpPr>
        <p:pic>
          <p:nvPicPr>
            <p:cNvPr id="172" name="object 3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87992" y="6516913"/>
              <a:ext cx="353415" cy="353415"/>
            </a:xfrm>
            <a:prstGeom prst="rect">
              <a:avLst/>
            </a:prstGeom>
          </p:spPr>
        </p:pic>
        <p:pic>
          <p:nvPicPr>
            <p:cNvPr id="173" name="object 3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253382" y="6593789"/>
              <a:ext cx="221598" cy="221599"/>
            </a:xfrm>
            <a:prstGeom prst="rect">
              <a:avLst/>
            </a:prstGeom>
          </p:spPr>
        </p:pic>
      </p:grpSp>
      <p:grpSp>
        <p:nvGrpSpPr>
          <p:cNvPr id="180" name="object 44"/>
          <p:cNvGrpSpPr/>
          <p:nvPr/>
        </p:nvGrpSpPr>
        <p:grpSpPr>
          <a:xfrm>
            <a:off x="6976970" y="8127475"/>
            <a:ext cx="1160063" cy="1188880"/>
            <a:chOff x="2612448" y="6516913"/>
            <a:chExt cx="353415" cy="353415"/>
          </a:xfrm>
        </p:grpSpPr>
        <p:pic>
          <p:nvPicPr>
            <p:cNvPr id="181" name="object 4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612448" y="6516913"/>
              <a:ext cx="353415" cy="353415"/>
            </a:xfrm>
            <a:prstGeom prst="rect">
              <a:avLst/>
            </a:prstGeom>
          </p:spPr>
        </p:pic>
        <p:pic>
          <p:nvPicPr>
            <p:cNvPr id="182" name="object 4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692828" y="6607086"/>
              <a:ext cx="202895" cy="195011"/>
            </a:xfrm>
            <a:prstGeom prst="rect">
              <a:avLst/>
            </a:prstGeom>
          </p:spPr>
        </p:pic>
      </p:grpSp>
      <p:grpSp>
        <p:nvGrpSpPr>
          <p:cNvPr id="190" name="object 54"/>
          <p:cNvGrpSpPr/>
          <p:nvPr/>
        </p:nvGrpSpPr>
        <p:grpSpPr>
          <a:xfrm>
            <a:off x="12268203" y="6696881"/>
            <a:ext cx="1160983" cy="1189823"/>
            <a:chOff x="4036898" y="5975994"/>
            <a:chExt cx="353695" cy="353695"/>
          </a:xfrm>
        </p:grpSpPr>
        <p:pic>
          <p:nvPicPr>
            <p:cNvPr id="191" name="object 5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036898" y="5975994"/>
              <a:ext cx="353415" cy="353415"/>
            </a:xfrm>
            <a:prstGeom prst="rect">
              <a:avLst/>
            </a:prstGeom>
          </p:spPr>
        </p:pic>
        <p:pic>
          <p:nvPicPr>
            <p:cNvPr id="192" name="object 56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119695" y="6036582"/>
              <a:ext cx="200486" cy="241576"/>
            </a:xfrm>
            <a:prstGeom prst="rect">
              <a:avLst/>
            </a:prstGeom>
          </p:spPr>
        </p:pic>
      </p:grpSp>
      <p:pic>
        <p:nvPicPr>
          <p:cNvPr id="199" name="object 68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6581909" y="7081013"/>
            <a:ext cx="334495" cy="342803"/>
          </a:xfrm>
          <a:prstGeom prst="rect">
            <a:avLst/>
          </a:prstGeom>
        </p:spPr>
      </p:pic>
      <p:pic>
        <p:nvPicPr>
          <p:cNvPr id="200" name="object 69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1430003" y="7057452"/>
            <a:ext cx="334495" cy="342803"/>
          </a:xfrm>
          <a:prstGeom prst="rect">
            <a:avLst/>
          </a:prstGeom>
        </p:spPr>
      </p:pic>
      <p:grpSp>
        <p:nvGrpSpPr>
          <p:cNvPr id="201" name="object 19"/>
          <p:cNvGrpSpPr/>
          <p:nvPr/>
        </p:nvGrpSpPr>
        <p:grpSpPr>
          <a:xfrm>
            <a:off x="8172744" y="6693635"/>
            <a:ext cx="2749256" cy="1185551"/>
            <a:chOff x="1586285" y="5987397"/>
            <a:chExt cx="837565" cy="352425"/>
          </a:xfrm>
        </p:grpSpPr>
        <p:sp>
          <p:nvSpPr>
            <p:cNvPr id="202" name="object 20"/>
            <p:cNvSpPr/>
            <p:nvPr/>
          </p:nvSpPr>
          <p:spPr>
            <a:xfrm>
              <a:off x="1603554" y="6005024"/>
              <a:ext cx="817880" cy="317500"/>
            </a:xfrm>
            <a:custGeom>
              <a:avLst/>
              <a:gdLst/>
              <a:ahLst/>
              <a:cxnLst/>
              <a:rect l="l" t="t" r="r" b="b"/>
              <a:pathLst>
                <a:path w="817880" h="317500">
                  <a:moveTo>
                    <a:pt x="0" y="0"/>
                  </a:moveTo>
                  <a:lnTo>
                    <a:pt x="763574" y="0"/>
                  </a:lnTo>
                  <a:lnTo>
                    <a:pt x="784674" y="4262"/>
                  </a:lnTo>
                  <a:lnTo>
                    <a:pt x="801908" y="15884"/>
                  </a:lnTo>
                  <a:lnTo>
                    <a:pt x="813529" y="33121"/>
                  </a:lnTo>
                  <a:lnTo>
                    <a:pt x="817791" y="54228"/>
                  </a:lnTo>
                  <a:lnTo>
                    <a:pt x="817791" y="263055"/>
                  </a:lnTo>
                  <a:lnTo>
                    <a:pt x="813529" y="284162"/>
                  </a:lnTo>
                  <a:lnTo>
                    <a:pt x="801908" y="301399"/>
                  </a:lnTo>
                  <a:lnTo>
                    <a:pt x="784674" y="313022"/>
                  </a:lnTo>
                  <a:lnTo>
                    <a:pt x="763574" y="317284"/>
                  </a:lnTo>
                  <a:lnTo>
                    <a:pt x="218351" y="317284"/>
                  </a:lnTo>
                </a:path>
              </a:pathLst>
            </a:custGeom>
            <a:ln w="4368">
              <a:solidFill>
                <a:srgbClr val="286B9A"/>
              </a:solidFill>
            </a:ln>
          </p:spPr>
          <p:txBody>
            <a:bodyPr wrap="square" lIns="0" tIns="0" rIns="0" bIns="0" rtlCol="0"/>
            <a:lstStyle/>
            <a:p>
              <a:endParaRPr sz="2800"/>
            </a:p>
          </p:txBody>
        </p:sp>
        <p:sp>
          <p:nvSpPr>
            <p:cNvPr id="203" name="object 21"/>
            <p:cNvSpPr/>
            <p:nvPr/>
          </p:nvSpPr>
          <p:spPr>
            <a:xfrm>
              <a:off x="1770134" y="6322306"/>
              <a:ext cx="635" cy="0"/>
            </a:xfrm>
            <a:custGeom>
              <a:avLst/>
              <a:gdLst/>
              <a:ahLst/>
              <a:cxnLst/>
              <a:rect l="l" t="t" r="r" b="b"/>
              <a:pathLst>
                <a:path w="635">
                  <a:moveTo>
                    <a:pt x="304" y="0"/>
                  </a:moveTo>
                  <a:lnTo>
                    <a:pt x="0" y="0"/>
                  </a:lnTo>
                </a:path>
              </a:pathLst>
            </a:custGeom>
            <a:ln w="6692">
              <a:solidFill>
                <a:srgbClr val="242021"/>
              </a:solidFill>
            </a:ln>
          </p:spPr>
          <p:txBody>
            <a:bodyPr wrap="square" lIns="0" tIns="0" rIns="0" bIns="0" rtlCol="0"/>
            <a:lstStyle/>
            <a:p>
              <a:endParaRPr sz="2800"/>
            </a:p>
          </p:txBody>
        </p:sp>
        <p:sp>
          <p:nvSpPr>
            <p:cNvPr id="204" name="object 22"/>
            <p:cNvSpPr/>
            <p:nvPr/>
          </p:nvSpPr>
          <p:spPr>
            <a:xfrm>
              <a:off x="1618969" y="6322306"/>
              <a:ext cx="128905" cy="0"/>
            </a:xfrm>
            <a:custGeom>
              <a:avLst/>
              <a:gdLst/>
              <a:ahLst/>
              <a:cxnLst/>
              <a:rect l="l" t="t" r="r" b="b"/>
              <a:pathLst>
                <a:path w="128905">
                  <a:moveTo>
                    <a:pt x="128460" y="0"/>
                  </a:moveTo>
                  <a:lnTo>
                    <a:pt x="0" y="0"/>
                  </a:lnTo>
                </a:path>
              </a:pathLst>
            </a:custGeom>
            <a:ln w="6692">
              <a:solidFill>
                <a:srgbClr val="242021"/>
              </a:solidFill>
              <a:prstDash val="dot"/>
            </a:ln>
          </p:spPr>
          <p:txBody>
            <a:bodyPr wrap="square" lIns="0" tIns="0" rIns="0" bIns="0" rtlCol="0"/>
            <a:lstStyle/>
            <a:p>
              <a:endParaRPr sz="2800"/>
            </a:p>
          </p:txBody>
        </p:sp>
        <p:sp>
          <p:nvSpPr>
            <p:cNvPr id="205" name="object 23"/>
            <p:cNvSpPr/>
            <p:nvPr/>
          </p:nvSpPr>
          <p:spPr>
            <a:xfrm>
              <a:off x="1607313" y="6322306"/>
              <a:ext cx="635" cy="0"/>
            </a:xfrm>
            <a:custGeom>
              <a:avLst/>
              <a:gdLst/>
              <a:ahLst/>
              <a:cxnLst/>
              <a:rect l="l" t="t" r="r" b="b"/>
              <a:pathLst>
                <a:path w="634">
                  <a:moveTo>
                    <a:pt x="304" y="0"/>
                  </a:moveTo>
                  <a:lnTo>
                    <a:pt x="0" y="0"/>
                  </a:lnTo>
                </a:path>
              </a:pathLst>
            </a:custGeom>
            <a:ln w="6692">
              <a:solidFill>
                <a:srgbClr val="242021"/>
              </a:solidFill>
            </a:ln>
          </p:spPr>
          <p:txBody>
            <a:bodyPr wrap="square" lIns="0" tIns="0" rIns="0" bIns="0" rtlCol="0"/>
            <a:lstStyle/>
            <a:p>
              <a:endParaRPr sz="2800"/>
            </a:p>
          </p:txBody>
        </p:sp>
        <p:sp>
          <p:nvSpPr>
            <p:cNvPr id="206" name="object 24"/>
            <p:cNvSpPr/>
            <p:nvPr/>
          </p:nvSpPr>
          <p:spPr>
            <a:xfrm>
              <a:off x="1586275" y="5987402"/>
              <a:ext cx="242570" cy="352425"/>
            </a:xfrm>
            <a:custGeom>
              <a:avLst/>
              <a:gdLst/>
              <a:ahLst/>
              <a:cxnLst/>
              <a:rect l="l" t="t" r="r" b="b"/>
              <a:pathLst>
                <a:path w="242569" h="352425">
                  <a:moveTo>
                    <a:pt x="33096" y="7416"/>
                  </a:moveTo>
                  <a:lnTo>
                    <a:pt x="25692" y="0"/>
                  </a:lnTo>
                  <a:lnTo>
                    <a:pt x="7404" y="0"/>
                  </a:lnTo>
                  <a:lnTo>
                    <a:pt x="0" y="7416"/>
                  </a:lnTo>
                  <a:lnTo>
                    <a:pt x="0" y="16548"/>
                  </a:lnTo>
                  <a:lnTo>
                    <a:pt x="0" y="25692"/>
                  </a:lnTo>
                  <a:lnTo>
                    <a:pt x="7404" y="33096"/>
                  </a:lnTo>
                  <a:lnTo>
                    <a:pt x="25692" y="33096"/>
                  </a:lnTo>
                  <a:lnTo>
                    <a:pt x="33096" y="25692"/>
                  </a:lnTo>
                  <a:lnTo>
                    <a:pt x="33096" y="7416"/>
                  </a:lnTo>
                  <a:close/>
                </a:path>
                <a:path w="242569" h="352425">
                  <a:moveTo>
                    <a:pt x="242455" y="326136"/>
                  </a:moveTo>
                  <a:lnTo>
                    <a:pt x="235051" y="318719"/>
                  </a:lnTo>
                  <a:lnTo>
                    <a:pt x="216763" y="318719"/>
                  </a:lnTo>
                  <a:lnTo>
                    <a:pt x="209359" y="326136"/>
                  </a:lnTo>
                  <a:lnTo>
                    <a:pt x="209359" y="335267"/>
                  </a:lnTo>
                  <a:lnTo>
                    <a:pt x="209359" y="344398"/>
                  </a:lnTo>
                  <a:lnTo>
                    <a:pt x="216763" y="351815"/>
                  </a:lnTo>
                  <a:lnTo>
                    <a:pt x="235051" y="351815"/>
                  </a:lnTo>
                  <a:lnTo>
                    <a:pt x="242455" y="344398"/>
                  </a:lnTo>
                  <a:lnTo>
                    <a:pt x="242455" y="326136"/>
                  </a:lnTo>
                  <a:close/>
                </a:path>
              </a:pathLst>
            </a:custGeom>
            <a:solidFill>
              <a:srgbClr val="286B9A"/>
            </a:solidFill>
          </p:spPr>
          <p:txBody>
            <a:bodyPr wrap="square" lIns="0" tIns="0" rIns="0" bIns="0" rtlCol="0"/>
            <a:lstStyle/>
            <a:p>
              <a:endParaRPr sz="2800"/>
            </a:p>
          </p:txBody>
        </p:sp>
      </p:grpSp>
      <p:grpSp>
        <p:nvGrpSpPr>
          <p:cNvPr id="214" name="object 19"/>
          <p:cNvGrpSpPr/>
          <p:nvPr/>
        </p:nvGrpSpPr>
        <p:grpSpPr>
          <a:xfrm>
            <a:off x="13416759" y="6693635"/>
            <a:ext cx="2749256" cy="1185551"/>
            <a:chOff x="1586285" y="5987397"/>
            <a:chExt cx="837565" cy="352425"/>
          </a:xfrm>
        </p:grpSpPr>
        <p:sp>
          <p:nvSpPr>
            <p:cNvPr id="215" name="object 20"/>
            <p:cNvSpPr/>
            <p:nvPr/>
          </p:nvSpPr>
          <p:spPr>
            <a:xfrm>
              <a:off x="1603554" y="6005024"/>
              <a:ext cx="817880" cy="317500"/>
            </a:xfrm>
            <a:custGeom>
              <a:avLst/>
              <a:gdLst/>
              <a:ahLst/>
              <a:cxnLst/>
              <a:rect l="l" t="t" r="r" b="b"/>
              <a:pathLst>
                <a:path w="817880" h="317500">
                  <a:moveTo>
                    <a:pt x="0" y="0"/>
                  </a:moveTo>
                  <a:lnTo>
                    <a:pt x="763574" y="0"/>
                  </a:lnTo>
                  <a:lnTo>
                    <a:pt x="784674" y="4262"/>
                  </a:lnTo>
                  <a:lnTo>
                    <a:pt x="801908" y="15884"/>
                  </a:lnTo>
                  <a:lnTo>
                    <a:pt x="813529" y="33121"/>
                  </a:lnTo>
                  <a:lnTo>
                    <a:pt x="817791" y="54228"/>
                  </a:lnTo>
                  <a:lnTo>
                    <a:pt x="817791" y="263055"/>
                  </a:lnTo>
                  <a:lnTo>
                    <a:pt x="813529" y="284162"/>
                  </a:lnTo>
                  <a:lnTo>
                    <a:pt x="801908" y="301399"/>
                  </a:lnTo>
                  <a:lnTo>
                    <a:pt x="784674" y="313022"/>
                  </a:lnTo>
                  <a:lnTo>
                    <a:pt x="763574" y="317284"/>
                  </a:lnTo>
                  <a:lnTo>
                    <a:pt x="218351" y="317284"/>
                  </a:lnTo>
                </a:path>
              </a:pathLst>
            </a:custGeom>
            <a:ln w="4368">
              <a:solidFill>
                <a:srgbClr val="286B9A"/>
              </a:solidFill>
            </a:ln>
          </p:spPr>
          <p:txBody>
            <a:bodyPr wrap="square" lIns="0" tIns="0" rIns="0" bIns="0" rtlCol="0"/>
            <a:lstStyle/>
            <a:p>
              <a:endParaRPr sz="2800"/>
            </a:p>
          </p:txBody>
        </p:sp>
        <p:sp>
          <p:nvSpPr>
            <p:cNvPr id="216" name="object 21"/>
            <p:cNvSpPr/>
            <p:nvPr/>
          </p:nvSpPr>
          <p:spPr>
            <a:xfrm>
              <a:off x="1770134" y="6322306"/>
              <a:ext cx="635" cy="0"/>
            </a:xfrm>
            <a:custGeom>
              <a:avLst/>
              <a:gdLst/>
              <a:ahLst/>
              <a:cxnLst/>
              <a:rect l="l" t="t" r="r" b="b"/>
              <a:pathLst>
                <a:path w="635">
                  <a:moveTo>
                    <a:pt x="304" y="0"/>
                  </a:moveTo>
                  <a:lnTo>
                    <a:pt x="0" y="0"/>
                  </a:lnTo>
                </a:path>
              </a:pathLst>
            </a:custGeom>
            <a:ln w="6692">
              <a:solidFill>
                <a:srgbClr val="242021"/>
              </a:solidFill>
            </a:ln>
          </p:spPr>
          <p:txBody>
            <a:bodyPr wrap="square" lIns="0" tIns="0" rIns="0" bIns="0" rtlCol="0"/>
            <a:lstStyle/>
            <a:p>
              <a:endParaRPr sz="2800"/>
            </a:p>
          </p:txBody>
        </p:sp>
        <p:sp>
          <p:nvSpPr>
            <p:cNvPr id="217" name="object 22"/>
            <p:cNvSpPr/>
            <p:nvPr/>
          </p:nvSpPr>
          <p:spPr>
            <a:xfrm>
              <a:off x="1618969" y="6322306"/>
              <a:ext cx="128905" cy="0"/>
            </a:xfrm>
            <a:custGeom>
              <a:avLst/>
              <a:gdLst/>
              <a:ahLst/>
              <a:cxnLst/>
              <a:rect l="l" t="t" r="r" b="b"/>
              <a:pathLst>
                <a:path w="128905">
                  <a:moveTo>
                    <a:pt x="128460" y="0"/>
                  </a:moveTo>
                  <a:lnTo>
                    <a:pt x="0" y="0"/>
                  </a:lnTo>
                </a:path>
              </a:pathLst>
            </a:custGeom>
            <a:ln w="6692">
              <a:solidFill>
                <a:srgbClr val="242021"/>
              </a:solidFill>
              <a:prstDash val="dot"/>
            </a:ln>
          </p:spPr>
          <p:txBody>
            <a:bodyPr wrap="square" lIns="0" tIns="0" rIns="0" bIns="0" rtlCol="0"/>
            <a:lstStyle/>
            <a:p>
              <a:endParaRPr sz="2800"/>
            </a:p>
          </p:txBody>
        </p:sp>
        <p:sp>
          <p:nvSpPr>
            <p:cNvPr id="218" name="object 23"/>
            <p:cNvSpPr/>
            <p:nvPr/>
          </p:nvSpPr>
          <p:spPr>
            <a:xfrm>
              <a:off x="1607313" y="6322306"/>
              <a:ext cx="635" cy="0"/>
            </a:xfrm>
            <a:custGeom>
              <a:avLst/>
              <a:gdLst/>
              <a:ahLst/>
              <a:cxnLst/>
              <a:rect l="l" t="t" r="r" b="b"/>
              <a:pathLst>
                <a:path w="634">
                  <a:moveTo>
                    <a:pt x="304" y="0"/>
                  </a:moveTo>
                  <a:lnTo>
                    <a:pt x="0" y="0"/>
                  </a:lnTo>
                </a:path>
              </a:pathLst>
            </a:custGeom>
            <a:ln w="6692">
              <a:solidFill>
                <a:srgbClr val="242021"/>
              </a:solidFill>
            </a:ln>
          </p:spPr>
          <p:txBody>
            <a:bodyPr wrap="square" lIns="0" tIns="0" rIns="0" bIns="0" rtlCol="0"/>
            <a:lstStyle/>
            <a:p>
              <a:endParaRPr sz="2800"/>
            </a:p>
          </p:txBody>
        </p:sp>
        <p:sp>
          <p:nvSpPr>
            <p:cNvPr id="219" name="object 24"/>
            <p:cNvSpPr/>
            <p:nvPr/>
          </p:nvSpPr>
          <p:spPr>
            <a:xfrm>
              <a:off x="1586275" y="5987402"/>
              <a:ext cx="242570" cy="352425"/>
            </a:xfrm>
            <a:custGeom>
              <a:avLst/>
              <a:gdLst/>
              <a:ahLst/>
              <a:cxnLst/>
              <a:rect l="l" t="t" r="r" b="b"/>
              <a:pathLst>
                <a:path w="242569" h="352425">
                  <a:moveTo>
                    <a:pt x="33096" y="7416"/>
                  </a:moveTo>
                  <a:lnTo>
                    <a:pt x="25692" y="0"/>
                  </a:lnTo>
                  <a:lnTo>
                    <a:pt x="7404" y="0"/>
                  </a:lnTo>
                  <a:lnTo>
                    <a:pt x="0" y="7416"/>
                  </a:lnTo>
                  <a:lnTo>
                    <a:pt x="0" y="16548"/>
                  </a:lnTo>
                  <a:lnTo>
                    <a:pt x="0" y="25692"/>
                  </a:lnTo>
                  <a:lnTo>
                    <a:pt x="7404" y="33096"/>
                  </a:lnTo>
                  <a:lnTo>
                    <a:pt x="25692" y="33096"/>
                  </a:lnTo>
                  <a:lnTo>
                    <a:pt x="33096" y="25692"/>
                  </a:lnTo>
                  <a:lnTo>
                    <a:pt x="33096" y="7416"/>
                  </a:lnTo>
                  <a:close/>
                </a:path>
                <a:path w="242569" h="352425">
                  <a:moveTo>
                    <a:pt x="242455" y="326136"/>
                  </a:moveTo>
                  <a:lnTo>
                    <a:pt x="235051" y="318719"/>
                  </a:lnTo>
                  <a:lnTo>
                    <a:pt x="216763" y="318719"/>
                  </a:lnTo>
                  <a:lnTo>
                    <a:pt x="209359" y="326136"/>
                  </a:lnTo>
                  <a:lnTo>
                    <a:pt x="209359" y="335267"/>
                  </a:lnTo>
                  <a:lnTo>
                    <a:pt x="209359" y="344398"/>
                  </a:lnTo>
                  <a:lnTo>
                    <a:pt x="216763" y="351815"/>
                  </a:lnTo>
                  <a:lnTo>
                    <a:pt x="235051" y="351815"/>
                  </a:lnTo>
                  <a:lnTo>
                    <a:pt x="242455" y="344398"/>
                  </a:lnTo>
                  <a:lnTo>
                    <a:pt x="242455" y="326136"/>
                  </a:lnTo>
                  <a:close/>
                </a:path>
              </a:pathLst>
            </a:custGeom>
            <a:solidFill>
              <a:srgbClr val="286B9A"/>
            </a:solidFill>
          </p:spPr>
          <p:txBody>
            <a:bodyPr wrap="square" lIns="0" tIns="0" rIns="0" bIns="0" rtlCol="0"/>
            <a:lstStyle/>
            <a:p>
              <a:endParaRPr sz="2800"/>
            </a:p>
          </p:txBody>
        </p:sp>
      </p:grpSp>
      <p:grpSp>
        <p:nvGrpSpPr>
          <p:cNvPr id="220" name="object 19"/>
          <p:cNvGrpSpPr/>
          <p:nvPr/>
        </p:nvGrpSpPr>
        <p:grpSpPr>
          <a:xfrm>
            <a:off x="2819400" y="8166050"/>
            <a:ext cx="2749256" cy="1185551"/>
            <a:chOff x="1586285" y="5987397"/>
            <a:chExt cx="837565" cy="352425"/>
          </a:xfrm>
        </p:grpSpPr>
        <p:sp>
          <p:nvSpPr>
            <p:cNvPr id="221" name="object 20"/>
            <p:cNvSpPr/>
            <p:nvPr/>
          </p:nvSpPr>
          <p:spPr>
            <a:xfrm>
              <a:off x="1603554" y="6005024"/>
              <a:ext cx="817880" cy="317500"/>
            </a:xfrm>
            <a:custGeom>
              <a:avLst/>
              <a:gdLst/>
              <a:ahLst/>
              <a:cxnLst/>
              <a:rect l="l" t="t" r="r" b="b"/>
              <a:pathLst>
                <a:path w="817880" h="317500">
                  <a:moveTo>
                    <a:pt x="0" y="0"/>
                  </a:moveTo>
                  <a:lnTo>
                    <a:pt x="763574" y="0"/>
                  </a:lnTo>
                  <a:lnTo>
                    <a:pt x="784674" y="4262"/>
                  </a:lnTo>
                  <a:lnTo>
                    <a:pt x="801908" y="15884"/>
                  </a:lnTo>
                  <a:lnTo>
                    <a:pt x="813529" y="33121"/>
                  </a:lnTo>
                  <a:lnTo>
                    <a:pt x="817791" y="54228"/>
                  </a:lnTo>
                  <a:lnTo>
                    <a:pt x="817791" y="263055"/>
                  </a:lnTo>
                  <a:lnTo>
                    <a:pt x="813529" y="284162"/>
                  </a:lnTo>
                  <a:lnTo>
                    <a:pt x="801908" y="301399"/>
                  </a:lnTo>
                  <a:lnTo>
                    <a:pt x="784674" y="313022"/>
                  </a:lnTo>
                  <a:lnTo>
                    <a:pt x="763574" y="317284"/>
                  </a:lnTo>
                  <a:lnTo>
                    <a:pt x="218351" y="317284"/>
                  </a:lnTo>
                </a:path>
              </a:pathLst>
            </a:custGeom>
            <a:ln w="4368">
              <a:solidFill>
                <a:srgbClr val="286B9A"/>
              </a:solidFill>
            </a:ln>
          </p:spPr>
          <p:txBody>
            <a:bodyPr wrap="square" lIns="0" tIns="0" rIns="0" bIns="0" rtlCol="0"/>
            <a:lstStyle/>
            <a:p>
              <a:endParaRPr sz="2800"/>
            </a:p>
          </p:txBody>
        </p:sp>
        <p:sp>
          <p:nvSpPr>
            <p:cNvPr id="222" name="object 21"/>
            <p:cNvSpPr/>
            <p:nvPr/>
          </p:nvSpPr>
          <p:spPr>
            <a:xfrm>
              <a:off x="1770134" y="6322306"/>
              <a:ext cx="635" cy="0"/>
            </a:xfrm>
            <a:custGeom>
              <a:avLst/>
              <a:gdLst/>
              <a:ahLst/>
              <a:cxnLst/>
              <a:rect l="l" t="t" r="r" b="b"/>
              <a:pathLst>
                <a:path w="635">
                  <a:moveTo>
                    <a:pt x="304" y="0"/>
                  </a:moveTo>
                  <a:lnTo>
                    <a:pt x="0" y="0"/>
                  </a:lnTo>
                </a:path>
              </a:pathLst>
            </a:custGeom>
            <a:ln w="6692">
              <a:solidFill>
                <a:srgbClr val="242021"/>
              </a:solidFill>
            </a:ln>
          </p:spPr>
          <p:txBody>
            <a:bodyPr wrap="square" lIns="0" tIns="0" rIns="0" bIns="0" rtlCol="0"/>
            <a:lstStyle/>
            <a:p>
              <a:endParaRPr sz="2800"/>
            </a:p>
          </p:txBody>
        </p:sp>
        <p:sp>
          <p:nvSpPr>
            <p:cNvPr id="223" name="object 22"/>
            <p:cNvSpPr/>
            <p:nvPr/>
          </p:nvSpPr>
          <p:spPr>
            <a:xfrm>
              <a:off x="1618969" y="6322306"/>
              <a:ext cx="128905" cy="0"/>
            </a:xfrm>
            <a:custGeom>
              <a:avLst/>
              <a:gdLst/>
              <a:ahLst/>
              <a:cxnLst/>
              <a:rect l="l" t="t" r="r" b="b"/>
              <a:pathLst>
                <a:path w="128905">
                  <a:moveTo>
                    <a:pt x="128460" y="0"/>
                  </a:moveTo>
                  <a:lnTo>
                    <a:pt x="0" y="0"/>
                  </a:lnTo>
                </a:path>
              </a:pathLst>
            </a:custGeom>
            <a:ln w="6692">
              <a:solidFill>
                <a:srgbClr val="242021"/>
              </a:solidFill>
              <a:prstDash val="dot"/>
            </a:ln>
          </p:spPr>
          <p:txBody>
            <a:bodyPr wrap="square" lIns="0" tIns="0" rIns="0" bIns="0" rtlCol="0"/>
            <a:lstStyle/>
            <a:p>
              <a:endParaRPr sz="2800"/>
            </a:p>
          </p:txBody>
        </p:sp>
        <p:sp>
          <p:nvSpPr>
            <p:cNvPr id="224" name="object 23"/>
            <p:cNvSpPr/>
            <p:nvPr/>
          </p:nvSpPr>
          <p:spPr>
            <a:xfrm>
              <a:off x="1607313" y="6322306"/>
              <a:ext cx="635" cy="0"/>
            </a:xfrm>
            <a:custGeom>
              <a:avLst/>
              <a:gdLst/>
              <a:ahLst/>
              <a:cxnLst/>
              <a:rect l="l" t="t" r="r" b="b"/>
              <a:pathLst>
                <a:path w="634">
                  <a:moveTo>
                    <a:pt x="304" y="0"/>
                  </a:moveTo>
                  <a:lnTo>
                    <a:pt x="0" y="0"/>
                  </a:lnTo>
                </a:path>
              </a:pathLst>
            </a:custGeom>
            <a:ln w="6692">
              <a:solidFill>
                <a:srgbClr val="242021"/>
              </a:solidFill>
            </a:ln>
          </p:spPr>
          <p:txBody>
            <a:bodyPr wrap="square" lIns="0" tIns="0" rIns="0" bIns="0" rtlCol="0"/>
            <a:lstStyle/>
            <a:p>
              <a:endParaRPr sz="2800"/>
            </a:p>
          </p:txBody>
        </p:sp>
        <p:sp>
          <p:nvSpPr>
            <p:cNvPr id="225" name="object 24"/>
            <p:cNvSpPr/>
            <p:nvPr/>
          </p:nvSpPr>
          <p:spPr>
            <a:xfrm>
              <a:off x="1586275" y="5987402"/>
              <a:ext cx="242570" cy="352425"/>
            </a:xfrm>
            <a:custGeom>
              <a:avLst/>
              <a:gdLst/>
              <a:ahLst/>
              <a:cxnLst/>
              <a:rect l="l" t="t" r="r" b="b"/>
              <a:pathLst>
                <a:path w="242569" h="352425">
                  <a:moveTo>
                    <a:pt x="33096" y="7416"/>
                  </a:moveTo>
                  <a:lnTo>
                    <a:pt x="25692" y="0"/>
                  </a:lnTo>
                  <a:lnTo>
                    <a:pt x="7404" y="0"/>
                  </a:lnTo>
                  <a:lnTo>
                    <a:pt x="0" y="7416"/>
                  </a:lnTo>
                  <a:lnTo>
                    <a:pt x="0" y="16548"/>
                  </a:lnTo>
                  <a:lnTo>
                    <a:pt x="0" y="25692"/>
                  </a:lnTo>
                  <a:lnTo>
                    <a:pt x="7404" y="33096"/>
                  </a:lnTo>
                  <a:lnTo>
                    <a:pt x="25692" y="33096"/>
                  </a:lnTo>
                  <a:lnTo>
                    <a:pt x="33096" y="25692"/>
                  </a:lnTo>
                  <a:lnTo>
                    <a:pt x="33096" y="7416"/>
                  </a:lnTo>
                  <a:close/>
                </a:path>
                <a:path w="242569" h="352425">
                  <a:moveTo>
                    <a:pt x="242455" y="326136"/>
                  </a:moveTo>
                  <a:lnTo>
                    <a:pt x="235051" y="318719"/>
                  </a:lnTo>
                  <a:lnTo>
                    <a:pt x="216763" y="318719"/>
                  </a:lnTo>
                  <a:lnTo>
                    <a:pt x="209359" y="326136"/>
                  </a:lnTo>
                  <a:lnTo>
                    <a:pt x="209359" y="335267"/>
                  </a:lnTo>
                  <a:lnTo>
                    <a:pt x="209359" y="344398"/>
                  </a:lnTo>
                  <a:lnTo>
                    <a:pt x="216763" y="351815"/>
                  </a:lnTo>
                  <a:lnTo>
                    <a:pt x="235051" y="351815"/>
                  </a:lnTo>
                  <a:lnTo>
                    <a:pt x="242455" y="344398"/>
                  </a:lnTo>
                  <a:lnTo>
                    <a:pt x="242455" y="326136"/>
                  </a:lnTo>
                  <a:close/>
                </a:path>
              </a:pathLst>
            </a:custGeom>
            <a:solidFill>
              <a:srgbClr val="286B9A"/>
            </a:solidFill>
          </p:spPr>
          <p:txBody>
            <a:bodyPr wrap="square" lIns="0" tIns="0" rIns="0" bIns="0" rtlCol="0"/>
            <a:lstStyle/>
            <a:p>
              <a:endParaRPr sz="2800"/>
            </a:p>
          </p:txBody>
        </p:sp>
      </p:grpSp>
      <p:grpSp>
        <p:nvGrpSpPr>
          <p:cNvPr id="226" name="object 19"/>
          <p:cNvGrpSpPr/>
          <p:nvPr/>
        </p:nvGrpSpPr>
        <p:grpSpPr>
          <a:xfrm>
            <a:off x="8156723" y="8166050"/>
            <a:ext cx="2749256" cy="1185551"/>
            <a:chOff x="1586285" y="5987397"/>
            <a:chExt cx="837565" cy="352425"/>
          </a:xfrm>
        </p:grpSpPr>
        <p:sp>
          <p:nvSpPr>
            <p:cNvPr id="227" name="object 20"/>
            <p:cNvSpPr/>
            <p:nvPr/>
          </p:nvSpPr>
          <p:spPr>
            <a:xfrm>
              <a:off x="1603554" y="6005024"/>
              <a:ext cx="817880" cy="317500"/>
            </a:xfrm>
            <a:custGeom>
              <a:avLst/>
              <a:gdLst/>
              <a:ahLst/>
              <a:cxnLst/>
              <a:rect l="l" t="t" r="r" b="b"/>
              <a:pathLst>
                <a:path w="817880" h="317500">
                  <a:moveTo>
                    <a:pt x="0" y="0"/>
                  </a:moveTo>
                  <a:lnTo>
                    <a:pt x="763574" y="0"/>
                  </a:lnTo>
                  <a:lnTo>
                    <a:pt x="784674" y="4262"/>
                  </a:lnTo>
                  <a:lnTo>
                    <a:pt x="801908" y="15884"/>
                  </a:lnTo>
                  <a:lnTo>
                    <a:pt x="813529" y="33121"/>
                  </a:lnTo>
                  <a:lnTo>
                    <a:pt x="817791" y="54228"/>
                  </a:lnTo>
                  <a:lnTo>
                    <a:pt x="817791" y="263055"/>
                  </a:lnTo>
                  <a:lnTo>
                    <a:pt x="813529" y="284162"/>
                  </a:lnTo>
                  <a:lnTo>
                    <a:pt x="801908" y="301399"/>
                  </a:lnTo>
                  <a:lnTo>
                    <a:pt x="784674" y="313022"/>
                  </a:lnTo>
                  <a:lnTo>
                    <a:pt x="763574" y="317284"/>
                  </a:lnTo>
                  <a:lnTo>
                    <a:pt x="218351" y="317284"/>
                  </a:lnTo>
                </a:path>
              </a:pathLst>
            </a:custGeom>
            <a:ln w="4368">
              <a:solidFill>
                <a:srgbClr val="286B9A"/>
              </a:solidFill>
            </a:ln>
          </p:spPr>
          <p:txBody>
            <a:bodyPr wrap="square" lIns="0" tIns="0" rIns="0" bIns="0" rtlCol="0"/>
            <a:lstStyle/>
            <a:p>
              <a:endParaRPr sz="2800"/>
            </a:p>
          </p:txBody>
        </p:sp>
        <p:sp>
          <p:nvSpPr>
            <p:cNvPr id="228" name="object 21"/>
            <p:cNvSpPr/>
            <p:nvPr/>
          </p:nvSpPr>
          <p:spPr>
            <a:xfrm>
              <a:off x="1770134" y="6322306"/>
              <a:ext cx="635" cy="0"/>
            </a:xfrm>
            <a:custGeom>
              <a:avLst/>
              <a:gdLst/>
              <a:ahLst/>
              <a:cxnLst/>
              <a:rect l="l" t="t" r="r" b="b"/>
              <a:pathLst>
                <a:path w="635">
                  <a:moveTo>
                    <a:pt x="304" y="0"/>
                  </a:moveTo>
                  <a:lnTo>
                    <a:pt x="0" y="0"/>
                  </a:lnTo>
                </a:path>
              </a:pathLst>
            </a:custGeom>
            <a:ln w="6692">
              <a:solidFill>
                <a:srgbClr val="242021"/>
              </a:solidFill>
            </a:ln>
          </p:spPr>
          <p:txBody>
            <a:bodyPr wrap="square" lIns="0" tIns="0" rIns="0" bIns="0" rtlCol="0"/>
            <a:lstStyle/>
            <a:p>
              <a:endParaRPr sz="2800"/>
            </a:p>
          </p:txBody>
        </p:sp>
        <p:sp>
          <p:nvSpPr>
            <p:cNvPr id="229" name="object 22"/>
            <p:cNvSpPr/>
            <p:nvPr/>
          </p:nvSpPr>
          <p:spPr>
            <a:xfrm>
              <a:off x="1618969" y="6322306"/>
              <a:ext cx="128905" cy="0"/>
            </a:xfrm>
            <a:custGeom>
              <a:avLst/>
              <a:gdLst/>
              <a:ahLst/>
              <a:cxnLst/>
              <a:rect l="l" t="t" r="r" b="b"/>
              <a:pathLst>
                <a:path w="128905">
                  <a:moveTo>
                    <a:pt x="128460" y="0"/>
                  </a:moveTo>
                  <a:lnTo>
                    <a:pt x="0" y="0"/>
                  </a:lnTo>
                </a:path>
              </a:pathLst>
            </a:custGeom>
            <a:ln w="6692">
              <a:solidFill>
                <a:srgbClr val="242021"/>
              </a:solidFill>
              <a:prstDash val="dot"/>
            </a:ln>
          </p:spPr>
          <p:txBody>
            <a:bodyPr wrap="square" lIns="0" tIns="0" rIns="0" bIns="0" rtlCol="0"/>
            <a:lstStyle/>
            <a:p>
              <a:endParaRPr sz="2800"/>
            </a:p>
          </p:txBody>
        </p:sp>
        <p:sp>
          <p:nvSpPr>
            <p:cNvPr id="230" name="object 23"/>
            <p:cNvSpPr/>
            <p:nvPr/>
          </p:nvSpPr>
          <p:spPr>
            <a:xfrm>
              <a:off x="1607313" y="6322306"/>
              <a:ext cx="635" cy="0"/>
            </a:xfrm>
            <a:custGeom>
              <a:avLst/>
              <a:gdLst/>
              <a:ahLst/>
              <a:cxnLst/>
              <a:rect l="l" t="t" r="r" b="b"/>
              <a:pathLst>
                <a:path w="634">
                  <a:moveTo>
                    <a:pt x="304" y="0"/>
                  </a:moveTo>
                  <a:lnTo>
                    <a:pt x="0" y="0"/>
                  </a:lnTo>
                </a:path>
              </a:pathLst>
            </a:custGeom>
            <a:ln w="6692">
              <a:solidFill>
                <a:srgbClr val="242021"/>
              </a:solidFill>
            </a:ln>
          </p:spPr>
          <p:txBody>
            <a:bodyPr wrap="square" lIns="0" tIns="0" rIns="0" bIns="0" rtlCol="0"/>
            <a:lstStyle/>
            <a:p>
              <a:endParaRPr sz="2800"/>
            </a:p>
          </p:txBody>
        </p:sp>
        <p:sp>
          <p:nvSpPr>
            <p:cNvPr id="231" name="object 24"/>
            <p:cNvSpPr/>
            <p:nvPr/>
          </p:nvSpPr>
          <p:spPr>
            <a:xfrm>
              <a:off x="1586275" y="5987402"/>
              <a:ext cx="242570" cy="352425"/>
            </a:xfrm>
            <a:custGeom>
              <a:avLst/>
              <a:gdLst/>
              <a:ahLst/>
              <a:cxnLst/>
              <a:rect l="l" t="t" r="r" b="b"/>
              <a:pathLst>
                <a:path w="242569" h="352425">
                  <a:moveTo>
                    <a:pt x="33096" y="7416"/>
                  </a:moveTo>
                  <a:lnTo>
                    <a:pt x="25692" y="0"/>
                  </a:lnTo>
                  <a:lnTo>
                    <a:pt x="7404" y="0"/>
                  </a:lnTo>
                  <a:lnTo>
                    <a:pt x="0" y="7416"/>
                  </a:lnTo>
                  <a:lnTo>
                    <a:pt x="0" y="16548"/>
                  </a:lnTo>
                  <a:lnTo>
                    <a:pt x="0" y="25692"/>
                  </a:lnTo>
                  <a:lnTo>
                    <a:pt x="7404" y="33096"/>
                  </a:lnTo>
                  <a:lnTo>
                    <a:pt x="25692" y="33096"/>
                  </a:lnTo>
                  <a:lnTo>
                    <a:pt x="33096" y="25692"/>
                  </a:lnTo>
                  <a:lnTo>
                    <a:pt x="33096" y="7416"/>
                  </a:lnTo>
                  <a:close/>
                </a:path>
                <a:path w="242569" h="352425">
                  <a:moveTo>
                    <a:pt x="242455" y="326136"/>
                  </a:moveTo>
                  <a:lnTo>
                    <a:pt x="235051" y="318719"/>
                  </a:lnTo>
                  <a:lnTo>
                    <a:pt x="216763" y="318719"/>
                  </a:lnTo>
                  <a:lnTo>
                    <a:pt x="209359" y="326136"/>
                  </a:lnTo>
                  <a:lnTo>
                    <a:pt x="209359" y="335267"/>
                  </a:lnTo>
                  <a:lnTo>
                    <a:pt x="209359" y="344398"/>
                  </a:lnTo>
                  <a:lnTo>
                    <a:pt x="216763" y="351815"/>
                  </a:lnTo>
                  <a:lnTo>
                    <a:pt x="235051" y="351815"/>
                  </a:lnTo>
                  <a:lnTo>
                    <a:pt x="242455" y="344398"/>
                  </a:lnTo>
                  <a:lnTo>
                    <a:pt x="242455" y="326136"/>
                  </a:lnTo>
                  <a:close/>
                </a:path>
              </a:pathLst>
            </a:custGeom>
            <a:solidFill>
              <a:srgbClr val="286B9A"/>
            </a:solidFill>
          </p:spPr>
          <p:txBody>
            <a:bodyPr wrap="square" lIns="0" tIns="0" rIns="0" bIns="0" rtlCol="0"/>
            <a:lstStyle/>
            <a:p>
              <a:endParaRPr sz="2800"/>
            </a:p>
          </p:txBody>
        </p:sp>
      </p:grpSp>
      <p:pic>
        <p:nvPicPr>
          <p:cNvPr id="232" name="object 28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6150313" y="7081016"/>
            <a:ext cx="334495" cy="342803"/>
          </a:xfrm>
          <a:prstGeom prst="rect">
            <a:avLst/>
          </a:prstGeom>
        </p:spPr>
      </p:pic>
      <p:pic>
        <p:nvPicPr>
          <p:cNvPr id="233" name="object 47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6150313" y="8538341"/>
            <a:ext cx="334495" cy="342803"/>
          </a:xfrm>
          <a:prstGeom prst="rect">
            <a:avLst/>
          </a:prstGeom>
        </p:spPr>
      </p:pic>
      <p:sp>
        <p:nvSpPr>
          <p:cNvPr id="239" name="object 4"/>
          <p:cNvSpPr txBox="1"/>
          <p:nvPr/>
        </p:nvSpPr>
        <p:spPr>
          <a:xfrm>
            <a:off x="3045109" y="6877053"/>
            <a:ext cx="2633665" cy="7643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ko-KR" altLang="en-US" sz="2400"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사업자용 인증서</a:t>
            </a:r>
            <a:endParaRPr lang="en-US" altLang="ko-KR" sz="2400"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  <a:p>
            <a:pPr marL="12700">
              <a:spcBef>
                <a:spcPts val="100"/>
              </a:spcBef>
            </a:pPr>
            <a:r>
              <a:rPr lang="ko-KR" altLang="en-US" sz="2400"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발급신청</a:t>
            </a:r>
            <a:endParaRPr sz="2400"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</p:txBody>
      </p:sp>
      <p:sp>
        <p:nvSpPr>
          <p:cNvPr id="240" name="object 4"/>
          <p:cNvSpPr txBox="1"/>
          <p:nvPr/>
        </p:nvSpPr>
        <p:spPr>
          <a:xfrm>
            <a:off x="3045110" y="8357314"/>
            <a:ext cx="2247532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ko-KR" altLang="en-US" sz="2400"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온라인 제출 서류</a:t>
            </a:r>
            <a:endParaRPr sz="2400"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</p:txBody>
      </p:sp>
      <p:sp>
        <p:nvSpPr>
          <p:cNvPr id="241" name="object 4"/>
          <p:cNvSpPr txBox="1"/>
          <p:nvPr/>
        </p:nvSpPr>
        <p:spPr>
          <a:xfrm>
            <a:off x="8347478" y="8357313"/>
            <a:ext cx="2247532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ko-KR" altLang="en-US" sz="2400"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조달청 승인</a:t>
            </a:r>
            <a:endParaRPr sz="2400"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</p:txBody>
      </p:sp>
      <p:sp>
        <p:nvSpPr>
          <p:cNvPr id="242" name="object 4"/>
          <p:cNvSpPr txBox="1"/>
          <p:nvPr/>
        </p:nvSpPr>
        <p:spPr>
          <a:xfrm>
            <a:off x="8347478" y="6871942"/>
            <a:ext cx="2247532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ko-KR" altLang="en-US" sz="2400"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개인회원 가입</a:t>
            </a:r>
            <a:endParaRPr sz="2400"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</p:txBody>
      </p:sp>
      <p:sp>
        <p:nvSpPr>
          <p:cNvPr id="243" name="object 4"/>
          <p:cNvSpPr txBox="1"/>
          <p:nvPr/>
        </p:nvSpPr>
        <p:spPr>
          <a:xfrm>
            <a:off x="13684166" y="6871941"/>
            <a:ext cx="2247532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ko-KR" altLang="en-US" sz="2400"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등록신청</a:t>
            </a:r>
            <a:endParaRPr sz="2400"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</p:txBody>
      </p:sp>
      <p:sp>
        <p:nvSpPr>
          <p:cNvPr id="92" name="TextBox 12"/>
          <p:cNvSpPr txBox="1"/>
          <p:nvPr/>
        </p:nvSpPr>
        <p:spPr>
          <a:xfrm>
            <a:off x="1026000" y="2108203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sz="21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01</a:t>
            </a:r>
          </a:p>
        </p:txBody>
      </p:sp>
      <p:sp>
        <p:nvSpPr>
          <p:cNvPr id="95" name="TextBox 12"/>
          <p:cNvSpPr txBox="1"/>
          <p:nvPr/>
        </p:nvSpPr>
        <p:spPr>
          <a:xfrm>
            <a:off x="1026000" y="6126186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sz="21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  <a:r>
              <a:rPr lang="en-US" altLang="ko-KR" sz="21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lang="en-US" sz="21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8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2. </a:t>
            </a:r>
            <a:r>
              <a:rPr lang="ko-KR" altLang="en-US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조달업체 등록</a:t>
            </a:r>
            <a:endParaRPr lang="ko-KR" altLang="en-US" sz="510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70" name="TextBox 8"/>
          <p:cNvSpPr txBox="1"/>
          <p:nvPr/>
        </p:nvSpPr>
        <p:spPr>
          <a:xfrm>
            <a:off x="10591805" y="952500"/>
            <a:ext cx="7804151" cy="635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41100"/>
              </a:lnSpc>
            </a:pPr>
            <a:r>
              <a:rPr lang="ko-KR" altLang="en-US" sz="3500" b="1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</a:t>
            </a:r>
            <a:r>
              <a:rPr lang="ko-KR" alt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제도 개요</a:t>
            </a:r>
            <a:endParaRPr lang="en-US" altLang="ko-KR" sz="35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72" name="직선 연결선 71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직사각형 72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4" name="직사각형 73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9" name="object 13"/>
          <p:cNvSpPr txBox="1"/>
          <p:nvPr/>
        </p:nvSpPr>
        <p:spPr>
          <a:xfrm>
            <a:off x="8760196" y="4686300"/>
            <a:ext cx="7342635" cy="780342"/>
          </a:xfrm>
          <a:prstGeom prst="rect">
            <a:avLst/>
          </a:prstGeom>
          <a:solidFill>
            <a:srgbClr val="E7F2DA"/>
          </a:solidFill>
          <a:ln w="6350">
            <a:solidFill>
              <a:srgbClr val="97CB59"/>
            </a:solidFill>
          </a:ln>
        </p:spPr>
        <p:txBody>
          <a:bodyPr vert="horz" wrap="square" lIns="0" tIns="86995" rIns="0" bIns="0" rtlCol="0">
            <a:spAutoFit/>
          </a:bodyPr>
          <a:lstStyle/>
          <a:p>
            <a:pPr marL="173986" indent="-69213">
              <a:spcBef>
                <a:spcPts val="685"/>
              </a:spcBef>
              <a:buFont typeface="Minion Pro"/>
              <a:buChar char="•"/>
              <a:tabLst>
                <a:tab pos="173986" algn="l"/>
              </a:tabLst>
            </a:pPr>
            <a:r>
              <a:rPr lang="en-US" sz="2000" spc="-5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OTF"/>
              </a:rPr>
              <a:t> </a:t>
            </a:r>
            <a:r>
              <a:rPr sz="2000" spc="-5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OTF"/>
              </a:rPr>
              <a:t>「</a:t>
            </a:r>
            <a:r>
              <a:rPr sz="2000" spc="-75" dirty="0" err="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물품구매</a:t>
            </a:r>
            <a:r>
              <a:rPr sz="2000" spc="-75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(</a:t>
            </a:r>
            <a:r>
              <a:rPr sz="2000" spc="-75" dirty="0" err="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제조</a:t>
            </a:r>
            <a:r>
              <a:rPr sz="2000" spc="-75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)</a:t>
            </a:r>
            <a:r>
              <a:rPr sz="2000" spc="-75" dirty="0" err="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입찰유의서</a:t>
            </a:r>
            <a:r>
              <a:rPr sz="2000" spc="-5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OTF"/>
              </a:rPr>
              <a:t>」</a:t>
            </a:r>
            <a:r>
              <a:rPr sz="2000" spc="-1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(</a:t>
            </a:r>
            <a:r>
              <a:rPr sz="2000" spc="-11" dirty="0" err="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계약예규</a:t>
            </a:r>
            <a:r>
              <a:rPr sz="2000" spc="-1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)</a:t>
            </a:r>
            <a:endParaRPr sz="2000" dirty="0" smtClean="0">
              <a:latin typeface="맑은 고딕" panose="020B0503020000020004" pitchFamily="50" charset="-127"/>
              <a:ea typeface="맑은 고딕" panose="020B0503020000020004" pitchFamily="50" charset="-127"/>
              <a:cs typeface="-윤고딕310"/>
            </a:endParaRPr>
          </a:p>
          <a:p>
            <a:pPr marL="173986" indent="-69213">
              <a:spcBef>
                <a:spcPts val="580"/>
              </a:spcBef>
              <a:buFont typeface="Minion Pro"/>
              <a:buChar char="•"/>
              <a:tabLst>
                <a:tab pos="173986" algn="l"/>
              </a:tabLst>
            </a:pPr>
            <a:r>
              <a:rPr lang="en-US" sz="2000" spc="-5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OTF"/>
              </a:rPr>
              <a:t> </a:t>
            </a:r>
            <a:r>
              <a:rPr sz="2000" spc="-5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OTF"/>
              </a:rPr>
              <a:t>「</a:t>
            </a:r>
            <a:r>
              <a:rPr sz="2000" spc="-80" dirty="0" err="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국가종합전자조달시스템입찰참가자격등록규정</a:t>
            </a:r>
            <a:r>
              <a:rPr sz="2000" spc="-5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OTF"/>
              </a:rPr>
              <a:t>」</a:t>
            </a:r>
            <a:r>
              <a:rPr sz="2000" spc="-60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(</a:t>
            </a:r>
            <a:r>
              <a:rPr sz="2000" spc="-60" dirty="0" err="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조달청</a:t>
            </a:r>
            <a:r>
              <a:rPr sz="2000" spc="125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 </a:t>
            </a:r>
            <a:r>
              <a:rPr sz="2000" spc="-25" dirty="0" err="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고시</a:t>
            </a:r>
            <a:r>
              <a:rPr sz="2000" spc="-25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10"/>
              </a:rPr>
              <a:t>)</a:t>
            </a:r>
            <a:endParaRPr sz="2000" dirty="0">
              <a:latin typeface="맑은 고딕" panose="020B0503020000020004" pitchFamily="50" charset="-127"/>
              <a:ea typeface="맑은 고딕" panose="020B0503020000020004" pitchFamily="50" charset="-127"/>
              <a:cs typeface="-윤고딕310"/>
            </a:endParaRPr>
          </a:p>
        </p:txBody>
      </p:sp>
      <p:sp>
        <p:nvSpPr>
          <p:cNvPr id="71" name="object 4"/>
          <p:cNvSpPr txBox="1"/>
          <p:nvPr/>
        </p:nvSpPr>
        <p:spPr>
          <a:xfrm>
            <a:off x="1676403" y="2095500"/>
            <a:ext cx="7924800" cy="4129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en-US" sz="2600" spc="-115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 </a:t>
            </a:r>
            <a:r>
              <a:rPr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조달업체</a:t>
            </a:r>
            <a:r>
              <a:rPr sz="2600" spc="-71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 </a:t>
            </a:r>
            <a:r>
              <a:rPr sz="2600" spc="-51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등록</a:t>
            </a:r>
            <a:r>
              <a:rPr lang="en-US" sz="2600" spc="-51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 </a:t>
            </a:r>
            <a:r>
              <a:rPr lang="ko-KR" altLang="en-US" sz="2600" spc="-51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절차</a:t>
            </a:r>
            <a:endParaRPr sz="2600"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</p:txBody>
      </p:sp>
    </p:spTree>
    <p:extLst>
      <p:ext uri="{BB962C8B-B14F-4D97-AF65-F5344CB8AC3E}">
        <p14:creationId xmlns:p14="http://schemas.microsoft.com/office/powerpoint/2010/main" val="1954539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3884351"/>
              </p:ext>
            </p:extLst>
          </p:nvPr>
        </p:nvGraphicFramePr>
        <p:xfrm>
          <a:off x="1547096" y="2935629"/>
          <a:ext cx="11940304" cy="2954665"/>
        </p:xfrm>
        <a:graphic>
          <a:graphicData uri="http://schemas.openxmlformats.org/drawingml/2006/table">
            <a:tbl>
              <a:tblPr/>
              <a:tblGrid>
                <a:gridCol w="3302351">
                  <a:extLst>
                    <a:ext uri="{9D8B030D-6E8A-4147-A177-3AD203B41FA5}">
                      <a16:colId xmlns:a16="http://schemas.microsoft.com/office/drawing/2014/main" val="1551996316"/>
                    </a:ext>
                  </a:extLst>
                </a:gridCol>
                <a:gridCol w="6364440">
                  <a:extLst>
                    <a:ext uri="{9D8B030D-6E8A-4147-A177-3AD203B41FA5}">
                      <a16:colId xmlns:a16="http://schemas.microsoft.com/office/drawing/2014/main" val="2416149027"/>
                    </a:ext>
                  </a:extLst>
                </a:gridCol>
                <a:gridCol w="2273513">
                  <a:extLst>
                    <a:ext uri="{9D8B030D-6E8A-4147-A177-3AD203B41FA5}">
                      <a16:colId xmlns:a16="http://schemas.microsoft.com/office/drawing/2014/main" val="3330731424"/>
                    </a:ext>
                  </a:extLst>
                </a:gridCol>
              </a:tblGrid>
              <a:tr h="4295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인증서 종류</a:t>
                      </a:r>
                    </a:p>
                  </a:txBody>
                  <a:tcPr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6182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6182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인증기관</a:t>
                      </a:r>
                    </a:p>
                  </a:txBody>
                  <a:tcPr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6182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6182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비고</a:t>
                      </a:r>
                    </a:p>
                  </a:txBody>
                  <a:tcPr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1590" cap="flat" cmpd="sng" algn="ctr">
                      <a:solidFill>
                        <a:srgbClr val="6182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6182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3597054"/>
                  </a:ext>
                </a:extLst>
              </a:tr>
              <a:tr h="166594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공동인증기관</a:t>
                      </a:r>
                    </a:p>
                  </a:txBody>
                  <a:tcPr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6182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6182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8100" marR="0" indent="0" algn="l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한국전자인증 </a:t>
                      </a:r>
                      <a:r>
                        <a:rPr lang="en-US" altLang="ko-KR" sz="2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www.crosscert.com : 1566-0566</a:t>
                      </a:r>
                      <a:endParaRPr lang="ko-KR" altLang="en-US" sz="20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38100" marR="0" indent="0" algn="l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코 스 콤 </a:t>
                      </a:r>
                      <a:r>
                        <a:rPr lang="en-US" altLang="ko-KR" sz="2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www.signkorea.com : 1577-7337</a:t>
                      </a:r>
                      <a:endParaRPr lang="ko-KR" altLang="en-US" sz="20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38100" marR="0" indent="0" algn="l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한국정보인증 </a:t>
                      </a:r>
                      <a:r>
                        <a:rPr lang="en-US" altLang="ko-KR" sz="2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www.signgate.com : 1577-8787</a:t>
                      </a:r>
                      <a:endParaRPr lang="ko-KR" altLang="en-US" sz="20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38100" marR="0" indent="0" algn="l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한국무역정보통신</a:t>
                      </a:r>
                      <a:r>
                        <a:rPr lang="ko-KR" altLang="en-US" sz="2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2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www.tradesign.net : 1688-2370</a:t>
                      </a:r>
                      <a:endParaRPr lang="ko-KR" altLang="en-US" sz="20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6182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6182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810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유료</a:t>
                      </a:r>
                    </a:p>
                  </a:txBody>
                  <a:tcPr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1590" cap="flat" cmpd="sng" algn="ctr">
                      <a:solidFill>
                        <a:srgbClr val="6182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6182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7622704"/>
                  </a:ext>
                </a:extLst>
              </a:tr>
              <a:tr h="4295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사업자용 금융인증서</a:t>
                      </a:r>
                      <a:r>
                        <a:rPr lang="ko-KR" altLang="en-US" sz="2000" kern="0" spc="0" baseline="300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*</a:t>
                      </a:r>
                      <a:endParaRPr lang="ko-KR" altLang="en-US" sz="20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6182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6182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금융결제원 </a:t>
                      </a:r>
                      <a:endParaRPr lang="ko-KR" altLang="en-US" sz="20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6182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6182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3500" marR="0" indent="-6350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무료</a:t>
                      </a:r>
                    </a:p>
                  </a:txBody>
                  <a:tcPr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1590" cap="flat" cmpd="sng" algn="ctr">
                      <a:solidFill>
                        <a:srgbClr val="6182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6182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10172701"/>
                  </a:ext>
                </a:extLst>
              </a:tr>
              <a:tr h="4295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개인사업자용 간편인증</a:t>
                      </a:r>
                      <a:r>
                        <a:rPr lang="ko-KR" altLang="en-US" sz="2000" kern="0" spc="0" baseline="300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*</a:t>
                      </a:r>
                      <a:endParaRPr lang="ko-KR" altLang="en-US" sz="20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6182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6182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IBK</a:t>
                      </a:r>
                      <a:r>
                        <a:rPr lang="ko-KR" altLang="en-US" sz="20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기업은행</a:t>
                      </a:r>
                      <a:r>
                        <a:rPr lang="en-US" altLang="ko-KR" sz="20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20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카카오뱅크 </a:t>
                      </a:r>
                      <a:endParaRPr lang="ko-KR" altLang="en-US" sz="20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6182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6182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3500" marR="0" indent="-6350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한시적 무료</a:t>
                      </a:r>
                    </a:p>
                  </a:txBody>
                  <a:tcPr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1590" cap="flat" cmpd="sng" algn="ctr">
                      <a:solidFill>
                        <a:srgbClr val="6182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6182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00985644"/>
                  </a:ext>
                </a:extLst>
              </a:tr>
            </a:tbl>
          </a:graphicData>
        </a:graphic>
      </p:graphicFrame>
      <p:sp>
        <p:nvSpPr>
          <p:cNvPr id="11" name="직사각형 10"/>
          <p:cNvSpPr/>
          <p:nvPr/>
        </p:nvSpPr>
        <p:spPr>
          <a:xfrm>
            <a:off x="1260000" y="2171700"/>
            <a:ext cx="13087351" cy="5822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09545" indent="-209545" algn="just" fontAlgn="base" latinLnBrk="1">
              <a:lnSpc>
                <a:spcPct val="140000"/>
              </a:lnSpc>
            </a:pPr>
            <a:r>
              <a:rPr lang="ko-KR" altLang="en-US" sz="26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➊ </a:t>
            </a:r>
            <a:r>
              <a:rPr lang="en-US" altLang="ko-KR" sz="26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[1</a:t>
            </a:r>
            <a:r>
              <a:rPr lang="ko-KR" altLang="en-US" sz="26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단계</a:t>
            </a:r>
            <a:r>
              <a:rPr lang="en-US" altLang="ko-KR" sz="26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 </a:t>
            </a:r>
            <a:r>
              <a:rPr lang="ko-KR" altLang="en-US" sz="26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사업자용 공동인증서 및 금융인증서 발급 신청</a:t>
            </a:r>
            <a:endParaRPr lang="en-US" altLang="ko-KR" sz="110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6200" y="1701803"/>
            <a:ext cx="19100800" cy="12700"/>
          </a:xfrm>
          <a:prstGeom prst="rect">
            <a:avLst/>
          </a:prstGeom>
        </p:spPr>
      </p:pic>
      <p:sp>
        <p:nvSpPr>
          <p:cNvPr id="150" name="object 4"/>
          <p:cNvSpPr txBox="1"/>
          <p:nvPr/>
        </p:nvSpPr>
        <p:spPr>
          <a:xfrm>
            <a:off x="1260000" y="6370985"/>
            <a:ext cx="3200400" cy="4129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en-US"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        </a:t>
            </a:r>
            <a:endParaRPr sz="2600"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</p:txBody>
      </p:sp>
      <p:sp>
        <p:nvSpPr>
          <p:cNvPr id="70" name="TextBox 8"/>
          <p:cNvSpPr txBox="1"/>
          <p:nvPr/>
        </p:nvSpPr>
        <p:spPr>
          <a:xfrm>
            <a:off x="10591805" y="952500"/>
            <a:ext cx="7804151" cy="635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41100"/>
              </a:lnSpc>
            </a:pPr>
            <a:r>
              <a:rPr lang="ko-KR" altLang="en-US" sz="3500" b="1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</a:t>
            </a:r>
            <a:r>
              <a:rPr lang="ko-KR" altLang="en-US" sz="3500" b="1" smtClean="0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등록 </a:t>
            </a:r>
            <a:r>
              <a:rPr lang="ko-KR" alt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절차</a:t>
            </a:r>
            <a:endParaRPr lang="en-US" altLang="ko-KR" sz="35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260000" y="5520963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5" name="Rectangle 1"/>
          <p:cNvSpPr>
            <a:spLocks noChangeArrowheads="1"/>
          </p:cNvSpPr>
          <p:nvPr/>
        </p:nvSpPr>
        <p:spPr bwMode="auto">
          <a:xfrm>
            <a:off x="1440000" y="7312357"/>
            <a:ext cx="15344629" cy="1869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atinLnBrk="1">
              <a:lnSpc>
                <a:spcPct val="150000"/>
              </a:lnSpc>
            </a:pPr>
            <a:r>
              <a:rPr lang="en-US" altLang="ko-KR" sz="50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50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indent="-342900" latinLnBrk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40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개인회원 </a:t>
            </a:r>
            <a:r>
              <a:rPr lang="ko-KR" altLang="en-US" sz="24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등록</a:t>
            </a:r>
            <a:r>
              <a:rPr lang="en-US" altLang="ko-KR" sz="24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본인 명의 휴대전화 필요</a:t>
            </a:r>
            <a:r>
              <a:rPr lang="en-US" altLang="ko-KR" sz="24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240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indent="-342900" latinLnBrk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40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이용자등록 </a:t>
            </a:r>
            <a:r>
              <a:rPr lang="ko-KR" altLang="en-US" sz="24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→ 신규이용자등록 → 회원가입 → 이용약관 동의</a:t>
            </a:r>
            <a:r>
              <a:rPr lang="en-US" altLang="ko-KR" sz="24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필수</a:t>
            </a:r>
            <a:r>
              <a:rPr lang="en-US" altLang="ko-KR" sz="24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선택</a:t>
            </a:r>
            <a:r>
              <a:rPr lang="en-US" altLang="ko-KR" sz="24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24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→ 계속 진행</a:t>
            </a:r>
            <a:r>
              <a:rPr lang="en-US" altLang="ko-KR" sz="24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클릭</a:t>
            </a:r>
            <a:r>
              <a:rPr lang="en-US" altLang="ko-KR" sz="24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24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→ </a:t>
            </a:r>
            <a:endParaRPr lang="en-US" altLang="ko-KR" sz="240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 latinLnBrk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40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본인확인 </a:t>
            </a:r>
            <a:r>
              <a:rPr lang="ko-KR" altLang="en-US" sz="24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후 아이디</a:t>
            </a:r>
            <a:r>
              <a:rPr lang="en-US" altLang="ko-KR" sz="24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비밀번호</a:t>
            </a:r>
            <a:r>
              <a:rPr lang="en-US" altLang="ko-KR" sz="24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이메일 등을 입력 후 저장</a:t>
            </a:r>
          </a:p>
        </p:txBody>
      </p:sp>
      <p:sp>
        <p:nvSpPr>
          <p:cNvPr id="15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2. </a:t>
            </a:r>
            <a:r>
              <a:rPr lang="ko-KR" altLang="en-US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조달업체 등록</a:t>
            </a:r>
            <a:endParaRPr lang="ko-KR" altLang="en-US" sz="510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cxnSp>
        <p:nvCxnSpPr>
          <p:cNvPr id="16" name="직선 연결선 15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직사각형 16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1260000" y="6071948"/>
            <a:ext cx="157688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>
                <a:latin typeface="맑은 고딕" panose="020B0503020000020004" pitchFamily="50" charset="-127"/>
                <a:ea typeface="맑은 고딕" panose="020B0503020000020004" pitchFamily="50" charset="-127"/>
              </a:rPr>
              <a:t> * 사업자용 금융인증서와 개인사업자용 간편인증서의 경우 전자세금계산서 업무를 진행하기 위해서는 별도의 전자세금계산서 발급용 인증서가 필요</a:t>
            </a:r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1260000" y="6662596"/>
            <a:ext cx="13087351" cy="6122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1">
              <a:lnSpc>
                <a:spcPct val="150000"/>
              </a:lnSpc>
            </a:pPr>
            <a:r>
              <a:rPr lang="ko-KR" altLang="en-US" sz="2600">
                <a:solidFill>
                  <a:srgbClr val="000000"/>
                </a:solidFill>
                <a:latin typeface="맑은 고딕" panose="020B0503020000020004" pitchFamily="50" charset="-127"/>
              </a:rPr>
              <a:t>➋ </a:t>
            </a:r>
            <a:r>
              <a:rPr lang="en-US" altLang="ko-KR" sz="2600">
                <a:solidFill>
                  <a:srgbClr val="000000"/>
                </a:solidFill>
                <a:latin typeface="맑은 고딕" panose="020B0503020000020004" pitchFamily="50" charset="-127"/>
              </a:rPr>
              <a:t>[2</a:t>
            </a:r>
            <a:r>
              <a:rPr lang="ko-KR" altLang="en-US" sz="2600">
                <a:solidFill>
                  <a:srgbClr val="000000"/>
                </a:solidFill>
                <a:latin typeface="맑은 고딕" panose="020B0503020000020004" pitchFamily="50" charset="-127"/>
              </a:rPr>
              <a:t>단계</a:t>
            </a:r>
            <a:r>
              <a:rPr lang="en-US" altLang="ko-KR" sz="2600">
                <a:solidFill>
                  <a:srgbClr val="000000"/>
                </a:solidFill>
                <a:latin typeface="맑은 고딕" panose="020B0503020000020004" pitchFamily="50" charset="-127"/>
              </a:rPr>
              <a:t>] </a:t>
            </a:r>
            <a:r>
              <a:rPr lang="ko-KR" altLang="en-US" sz="2600">
                <a:solidFill>
                  <a:srgbClr val="000000"/>
                </a:solidFill>
                <a:latin typeface="맑은 고딕" panose="020B0503020000020004" pitchFamily="50" charset="-127"/>
              </a:rPr>
              <a:t>개인회원 가입</a:t>
            </a:r>
            <a:endParaRPr lang="en-US" altLang="ko-KR" sz="2600">
              <a:solidFill>
                <a:srgbClr val="000000"/>
              </a:solidFill>
              <a:latin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72238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4"/>
          <p:cNvSpPr txBox="1"/>
          <p:nvPr/>
        </p:nvSpPr>
        <p:spPr>
          <a:xfrm>
            <a:off x="1440000" y="2651586"/>
            <a:ext cx="15773400" cy="264431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60000" indent="-342900" fontAlgn="base" latinLnBrk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로그인 → 이용자관리 → 조달업체등록→ 입찰참가자격등록신청 →이용약관 동의 → 계속 진행</a:t>
            </a:r>
            <a:r>
              <a:rPr lang="en-US" altLang="ko-KR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클릭</a:t>
            </a:r>
            <a:r>
              <a:rPr lang="en-US" altLang="ko-KR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</a:t>
            </a:r>
            <a:endParaRPr lang="ko-KR" altLang="en-US" sz="2400" smtClean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marL="360000" fontAlgn="base" latinLnBrk="1">
              <a:lnSpc>
                <a:spcPct val="150000"/>
              </a:lnSpc>
            </a:pPr>
            <a:r>
              <a:rPr lang="ko-KR" altLang="en-US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    </a:t>
            </a:r>
            <a:r>
              <a:rPr lang="ko-KR" altLang="en-US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* 국가종합전자조달시스템 이용약관</a:t>
            </a:r>
            <a:r>
              <a:rPr lang="en-US" altLang="ko-KR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, </a:t>
            </a:r>
            <a:r>
              <a:rPr lang="ko-KR" altLang="en-US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고유식별정보수집에 관한 확인</a:t>
            </a:r>
            <a:r>
              <a:rPr lang="en-US" altLang="ko-KR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, </a:t>
            </a:r>
            <a:r>
              <a:rPr lang="ko-KR" altLang="en-US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개인정보 수집에 대한 확인 </a:t>
            </a:r>
            <a:r>
              <a:rPr lang="en-US" altLang="ko-KR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: </a:t>
            </a:r>
            <a:r>
              <a:rPr lang="ko-KR" altLang="en-US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동의합니다</a:t>
            </a:r>
            <a:r>
              <a:rPr lang="en-US" altLang="ko-KR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클릭</a:t>
            </a:r>
            <a:r>
              <a:rPr lang="en-US" altLang="ko-KR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   </a:t>
            </a:r>
            <a:endParaRPr lang="en-US" altLang="ko-KR" smtClean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marL="360000" indent="-171450" fontAlgn="base" latinLnBrk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6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</a:t>
            </a:r>
            <a:r>
              <a:rPr lang="en-US" altLang="ko-KR" sz="6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 </a:t>
            </a:r>
            <a:endParaRPr lang="en-US" altLang="ko-KR" sz="3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marL="360000" indent="-342900" fontAlgn="base" latinLnBrk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등록분야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공급물품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,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제조물품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,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공사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,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용역 등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별 신청 업체의 정보 입력</a:t>
            </a:r>
          </a:p>
          <a:p>
            <a:pPr marL="360000" indent="-342900" fontAlgn="base" latinLnBrk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정보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입력 후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,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신청업체 인증서로 확인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전자서명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후 등록 신청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송신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</a:t>
            </a:r>
            <a:endParaRPr lang="ko-KR" altLang="en-US" sz="24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marL="360000" fontAlgn="base" latinLnBrk="1">
              <a:lnSpc>
                <a:spcPct val="150000"/>
              </a:lnSpc>
            </a:pPr>
            <a:r>
              <a:rPr lang="ko-KR" altLang="en-US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   * 개인사업자인 경우 전자서명 시 간편인증 방식과 공동인증 방식 중 선택</a:t>
            </a:r>
          </a:p>
        </p:txBody>
      </p:sp>
      <p:sp>
        <p:nvSpPr>
          <p:cNvPr id="93" name="object 4"/>
          <p:cNvSpPr txBox="1"/>
          <p:nvPr/>
        </p:nvSpPr>
        <p:spPr>
          <a:xfrm>
            <a:off x="1440000" y="6253078"/>
            <a:ext cx="861840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60000" indent="-342900" fontAlgn="base" latinLnBrk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증빙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원본서류 스캔파일 전환 → 첨부파일 추가 → </a:t>
            </a: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전송</a:t>
            </a:r>
            <a:endParaRPr lang="ko-KR" altLang="en-US" sz="14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260000" y="9000632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2. </a:t>
            </a:r>
            <a:r>
              <a:rPr lang="ko-KR" altLang="en-US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조달업체 등록</a:t>
            </a:r>
            <a:endParaRPr lang="ko-KR" altLang="en-US" sz="510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271771" y="8731835"/>
            <a:ext cx="9425978" cy="602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 latinLnBrk="1">
              <a:lnSpc>
                <a:spcPct val="160000"/>
              </a:lnSpc>
            </a:pP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☎ 문의  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: 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정부조달콜센터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대표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 1588-0800, (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일반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 042-610-1200</a:t>
            </a:r>
            <a:endParaRPr lang="ko-KR" altLang="en-US" sz="24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</p:txBody>
      </p:sp>
      <p:cxnSp>
        <p:nvCxnSpPr>
          <p:cNvPr id="15" name="직선 연결선 14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직사각형 16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1260000" y="1965786"/>
            <a:ext cx="13087351" cy="6122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260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➌ </a:t>
            </a:r>
            <a:r>
              <a:rPr lang="en-US" altLang="ko-KR" sz="260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[3</a:t>
            </a:r>
            <a:r>
              <a:rPr lang="ko-KR" altLang="en-US" sz="260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단계</a:t>
            </a:r>
            <a:r>
              <a:rPr lang="en-US" altLang="ko-KR" sz="260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] </a:t>
            </a:r>
            <a:r>
              <a:rPr lang="ko-KR" altLang="en-US" sz="260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입찰참가자격 등록 신청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1260000" y="5557138"/>
            <a:ext cx="13087351" cy="6122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260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➍ </a:t>
            </a:r>
            <a:r>
              <a:rPr lang="en-US" altLang="ko-KR" sz="260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[4</a:t>
            </a:r>
            <a:r>
              <a:rPr lang="ko-KR" altLang="en-US" sz="260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단계</a:t>
            </a:r>
            <a:r>
              <a:rPr lang="en-US" altLang="ko-KR" sz="260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] </a:t>
            </a:r>
            <a:r>
              <a:rPr lang="ko-KR" altLang="en-US" sz="260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증빙 서류 온라인 제출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1260000" y="7063960"/>
            <a:ext cx="13087351" cy="6122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260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➎ </a:t>
            </a:r>
            <a:r>
              <a:rPr lang="en-US" altLang="ko-KR" sz="260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[5</a:t>
            </a:r>
            <a:r>
              <a:rPr lang="ko-KR" altLang="en-US" sz="260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단계</a:t>
            </a:r>
            <a:r>
              <a:rPr lang="en-US" altLang="ko-KR" sz="260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] </a:t>
            </a:r>
            <a:r>
              <a:rPr lang="ko-KR" altLang="en-US" sz="260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조달청 승인</a:t>
            </a:r>
          </a:p>
        </p:txBody>
      </p:sp>
      <p:sp>
        <p:nvSpPr>
          <p:cNvPr id="21" name="object 4"/>
          <p:cNvSpPr txBox="1"/>
          <p:nvPr/>
        </p:nvSpPr>
        <p:spPr>
          <a:xfrm>
            <a:off x="1440000" y="7772243"/>
            <a:ext cx="12649200" cy="49545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60000" indent="-342900" fontAlgn="base" latinLnBrk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담당자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행정정보공동이용 정보 및 서류 확인 → 이상 없는 경우 승인 처리</a:t>
            </a:r>
          </a:p>
        </p:txBody>
      </p:sp>
      <p:sp>
        <p:nvSpPr>
          <p:cNvPr id="22" name="TextBox 8"/>
          <p:cNvSpPr txBox="1"/>
          <p:nvPr/>
        </p:nvSpPr>
        <p:spPr>
          <a:xfrm>
            <a:off x="10591805" y="952500"/>
            <a:ext cx="7804151" cy="635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41100"/>
              </a:lnSpc>
            </a:pPr>
            <a:r>
              <a:rPr lang="ko-KR" altLang="en-US" sz="3500" b="1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</a:t>
            </a:r>
            <a:r>
              <a:rPr lang="ko-KR" altLang="en-US" sz="3500" b="1" smtClean="0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등록 </a:t>
            </a:r>
            <a:r>
              <a:rPr lang="ko-KR" alt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절차</a:t>
            </a:r>
            <a:endParaRPr lang="en-US" altLang="ko-KR" sz="35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5054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" y="0"/>
            <a:ext cx="2882899" cy="396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2843712" y="0"/>
            <a:ext cx="15539539" cy="396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13"/>
          <p:cNvSpPr txBox="1"/>
          <p:nvPr/>
        </p:nvSpPr>
        <p:spPr>
          <a:xfrm>
            <a:off x="4876800" y="3501147"/>
            <a:ext cx="8775700" cy="15113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99600"/>
              </a:lnSpc>
            </a:pPr>
            <a:r>
              <a:rPr lang="en-US" altLang="ko-KR" sz="8500" spc="-600" dirty="0" smtClean="0">
                <a:solidFill>
                  <a:srgbClr val="FF75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Chapter 3</a:t>
            </a:r>
            <a:endParaRPr lang="ko-KR" altLang="en-US" sz="8500" spc="-600" dirty="0">
              <a:solidFill>
                <a:srgbClr val="FF756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8" name="TextBox 14"/>
          <p:cNvSpPr txBox="1"/>
          <p:nvPr/>
        </p:nvSpPr>
        <p:spPr>
          <a:xfrm>
            <a:off x="4876800" y="4948944"/>
            <a:ext cx="8775700" cy="15113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99600"/>
              </a:lnSpc>
            </a:pPr>
            <a:r>
              <a:rPr lang="ko-KR" altLang="en-US" sz="7200" spc="-600" smtClean="0">
                <a:solidFill>
                  <a:srgbClr val="084C8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물품목록번호 등록</a:t>
            </a:r>
            <a:endParaRPr lang="ko-KR" altLang="en-US" sz="7200" spc="-600">
              <a:solidFill>
                <a:srgbClr val="084C8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334000" y="3238500"/>
            <a:ext cx="7696200" cy="313285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0566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5687" y="5081227"/>
            <a:ext cx="540000" cy="540000"/>
          </a:xfrm>
          <a:prstGeom prst="rect">
            <a:avLst/>
          </a:prstGeom>
        </p:spPr>
      </p:pic>
      <p:pic>
        <p:nvPicPr>
          <p:cNvPr id="25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400" y="2022351"/>
            <a:ext cx="540000" cy="540000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6200" y="1701803"/>
            <a:ext cx="19100800" cy="12700"/>
          </a:xfrm>
          <a:prstGeom prst="rect">
            <a:avLst/>
          </a:prstGeom>
        </p:spPr>
      </p:pic>
      <p:sp>
        <p:nvSpPr>
          <p:cNvPr id="16" name="object 4"/>
          <p:cNvSpPr txBox="1"/>
          <p:nvPr/>
        </p:nvSpPr>
        <p:spPr>
          <a:xfrm>
            <a:off x="1259999" y="2685911"/>
            <a:ext cx="16714103" cy="9335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2900" indent="-342900" fontAlgn="base" latinLnBrk="1">
              <a:buFont typeface="Wingdings" panose="05000000000000000000" pitchFamily="2" charset="2"/>
              <a:buChar char="§"/>
            </a:pPr>
            <a:r>
              <a:rPr lang="en-US" altLang="ko-KR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의미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 </a:t>
            </a:r>
            <a:r>
              <a:rPr lang="ko-KR" altLang="en-US" sz="2400" spc="-15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공공기관이 사용하는 물품을 체계적으로 분류</a:t>
            </a:r>
            <a:r>
              <a:rPr lang="en-US" altLang="ko-KR" sz="2400" spc="-15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‧</a:t>
            </a:r>
            <a:r>
              <a:rPr lang="ko-KR" altLang="en-US" sz="2400" spc="-15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식별하여 제품에 고유번호를 부여하고 관련된 정보를 목록화하여 관리</a:t>
            </a:r>
          </a:p>
          <a:p>
            <a:pPr marL="184150" indent="-171450">
              <a:spcBef>
                <a:spcPts val="100"/>
              </a:spcBef>
              <a:buFont typeface="Wingdings" panose="05000000000000000000" pitchFamily="2" charset="2"/>
              <a:buChar char="§"/>
            </a:pPr>
            <a:endParaRPr lang="en-US" sz="11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marL="342900" indent="-342900" fontAlgn="base" latinLnBrk="1">
              <a:buFont typeface="Wingdings" panose="05000000000000000000" pitchFamily="2" charset="2"/>
              <a:buChar char="§"/>
            </a:pPr>
            <a:r>
              <a:rPr lang="en-US" altLang="ko-KR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대상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조달등록 기업은 공공기관과의 조달계약 과정에서 대상이 되는 물품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‧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서비스 등을 “물품목록번호”로 등록해야 함</a:t>
            </a:r>
            <a:endParaRPr sz="24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</p:txBody>
      </p:sp>
      <p:sp>
        <p:nvSpPr>
          <p:cNvPr id="32" name="object 13"/>
          <p:cNvSpPr txBox="1"/>
          <p:nvPr/>
        </p:nvSpPr>
        <p:spPr>
          <a:xfrm>
            <a:off x="1344495" y="3924301"/>
            <a:ext cx="14352708" cy="703398"/>
          </a:xfrm>
          <a:prstGeom prst="rect">
            <a:avLst/>
          </a:prstGeom>
          <a:solidFill>
            <a:srgbClr val="E7F2DA"/>
          </a:solidFill>
          <a:ln w="6350">
            <a:solidFill>
              <a:srgbClr val="97CB59"/>
            </a:solidFill>
          </a:ln>
        </p:spPr>
        <p:txBody>
          <a:bodyPr vert="horz" wrap="square" lIns="0" tIns="86995" rIns="0" bIns="0" rtlCol="0">
            <a:spAutoFit/>
          </a:bodyPr>
          <a:lstStyle/>
          <a:p>
            <a:pPr fontAlgn="base" latinLnBrk="1"/>
            <a:r>
              <a:rPr lang="ko-KR" altLang="en-US" sz="2000">
                <a:latin typeface="+mn-ea"/>
              </a:rPr>
              <a:t>     </a:t>
            </a:r>
            <a:r>
              <a:rPr lang="en-US" altLang="ko-KR" sz="2000">
                <a:latin typeface="+mn-ea"/>
              </a:rPr>
              <a:t>•</a:t>
            </a:r>
            <a:r>
              <a:rPr lang="ko-KR" altLang="en-US" sz="2000">
                <a:latin typeface="+mn-ea"/>
              </a:rPr>
              <a:t>  「물품목록정보의 관리 및 이용에 관한 법률」 및 동법 시행령</a:t>
            </a:r>
            <a:r>
              <a:rPr lang="en-US" altLang="ko-KR" sz="2000">
                <a:latin typeface="+mn-ea"/>
              </a:rPr>
              <a:t>, </a:t>
            </a:r>
            <a:r>
              <a:rPr lang="ko-KR" altLang="en-US" sz="2000">
                <a:latin typeface="+mn-ea"/>
              </a:rPr>
              <a:t>시행규칙         </a:t>
            </a:r>
            <a:r>
              <a:rPr lang="en-US" altLang="ko-KR" sz="2000">
                <a:latin typeface="+mn-ea"/>
              </a:rPr>
              <a:t>•</a:t>
            </a:r>
            <a:r>
              <a:rPr lang="ko-KR" altLang="en-US" sz="2000">
                <a:latin typeface="+mn-ea"/>
              </a:rPr>
              <a:t>  「목록화 지침」</a:t>
            </a:r>
            <a:r>
              <a:rPr lang="en-US" altLang="ko-KR" sz="2000">
                <a:latin typeface="+mn-ea"/>
              </a:rPr>
              <a:t>(</a:t>
            </a:r>
            <a:r>
              <a:rPr lang="ko-KR" altLang="en-US" sz="2000">
                <a:latin typeface="+mn-ea"/>
              </a:rPr>
              <a:t>조달청 훈령</a:t>
            </a:r>
            <a:r>
              <a:rPr lang="en-US" altLang="ko-KR" sz="2000">
                <a:latin typeface="+mn-ea"/>
              </a:rPr>
              <a:t>)</a:t>
            </a:r>
          </a:p>
          <a:p>
            <a:pPr fontAlgn="base" latinLnBrk="1"/>
            <a:r>
              <a:rPr lang="en-US" altLang="ko-KR" sz="2000">
                <a:latin typeface="+mn-ea"/>
              </a:rPr>
              <a:t>     • </a:t>
            </a:r>
            <a:r>
              <a:rPr lang="ko-KR" altLang="en-US" sz="2000">
                <a:latin typeface="+mn-ea"/>
              </a:rPr>
              <a:t> 「물품목록정보의 관리 및 이용에 관한 규정」</a:t>
            </a:r>
            <a:r>
              <a:rPr lang="en-US" altLang="ko-KR" sz="2000">
                <a:latin typeface="+mn-ea"/>
              </a:rPr>
              <a:t>(</a:t>
            </a:r>
            <a:r>
              <a:rPr lang="ko-KR" altLang="en-US" sz="2000">
                <a:latin typeface="+mn-ea"/>
              </a:rPr>
              <a:t>조달청 훈령</a:t>
            </a:r>
            <a:r>
              <a:rPr lang="en-US" altLang="ko-KR" sz="2000">
                <a:latin typeface="+mn-ea"/>
              </a:rPr>
              <a:t>)</a:t>
            </a:r>
            <a:endParaRPr lang="ko-KR" altLang="en-US" sz="2000">
              <a:latin typeface="+mn-ea"/>
            </a:endParaRPr>
          </a:p>
        </p:txBody>
      </p:sp>
      <p:sp>
        <p:nvSpPr>
          <p:cNvPr id="93" name="object 4"/>
          <p:cNvSpPr txBox="1"/>
          <p:nvPr/>
        </p:nvSpPr>
        <p:spPr>
          <a:xfrm>
            <a:off x="1752600" y="5110253"/>
            <a:ext cx="8001000" cy="4129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ko-KR" altLang="en-US" sz="2600" spc="-115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물품목록등록번호  </a:t>
            </a:r>
            <a:r>
              <a:rPr lang="ko-KR" altLang="en-US" sz="2000" spc="-115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    </a:t>
            </a:r>
            <a:r>
              <a:rPr lang="ko-KR" altLang="en-US" sz="2000" spc="-115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물품분류번호 </a:t>
            </a:r>
            <a:r>
              <a:rPr lang="en-US" altLang="ko-KR" sz="2000" spc="-115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+ </a:t>
            </a:r>
            <a:r>
              <a:rPr lang="ko-KR" altLang="en-US" sz="2000" spc="-115" smtClean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물품식별번호</a:t>
            </a:r>
            <a:endParaRPr sz="200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6055680"/>
              </p:ext>
            </p:extLst>
          </p:nvPr>
        </p:nvGraphicFramePr>
        <p:xfrm>
          <a:off x="1447800" y="8117039"/>
          <a:ext cx="15163802" cy="1814816"/>
        </p:xfrm>
        <a:graphic>
          <a:graphicData uri="http://schemas.openxmlformats.org/drawingml/2006/table">
            <a:tbl>
              <a:tblPr/>
              <a:tblGrid>
                <a:gridCol w="1590601">
                  <a:extLst>
                    <a:ext uri="{9D8B030D-6E8A-4147-A177-3AD203B41FA5}">
                      <a16:colId xmlns:a16="http://schemas.microsoft.com/office/drawing/2014/main" val="1540288112"/>
                    </a:ext>
                  </a:extLst>
                </a:gridCol>
                <a:gridCol w="3488899">
                  <a:extLst>
                    <a:ext uri="{9D8B030D-6E8A-4147-A177-3AD203B41FA5}">
                      <a16:colId xmlns:a16="http://schemas.microsoft.com/office/drawing/2014/main" val="228579209"/>
                    </a:ext>
                  </a:extLst>
                </a:gridCol>
                <a:gridCol w="1718067">
                  <a:extLst>
                    <a:ext uri="{9D8B030D-6E8A-4147-A177-3AD203B41FA5}">
                      <a16:colId xmlns:a16="http://schemas.microsoft.com/office/drawing/2014/main" val="3253070307"/>
                    </a:ext>
                  </a:extLst>
                </a:gridCol>
                <a:gridCol w="1568669">
                  <a:extLst>
                    <a:ext uri="{9D8B030D-6E8A-4147-A177-3AD203B41FA5}">
                      <a16:colId xmlns:a16="http://schemas.microsoft.com/office/drawing/2014/main" val="3551813321"/>
                    </a:ext>
                  </a:extLst>
                </a:gridCol>
                <a:gridCol w="1195176">
                  <a:extLst>
                    <a:ext uri="{9D8B030D-6E8A-4147-A177-3AD203B41FA5}">
                      <a16:colId xmlns:a16="http://schemas.microsoft.com/office/drawing/2014/main" val="3296291766"/>
                    </a:ext>
                  </a:extLst>
                </a:gridCol>
                <a:gridCol w="1792765">
                  <a:extLst>
                    <a:ext uri="{9D8B030D-6E8A-4147-A177-3AD203B41FA5}">
                      <a16:colId xmlns:a16="http://schemas.microsoft.com/office/drawing/2014/main" val="3967174588"/>
                    </a:ext>
                  </a:extLst>
                </a:gridCol>
                <a:gridCol w="3809625">
                  <a:extLst>
                    <a:ext uri="{9D8B030D-6E8A-4147-A177-3AD203B41FA5}">
                      <a16:colId xmlns:a16="http://schemas.microsoft.com/office/drawing/2014/main" val="2369931749"/>
                    </a:ext>
                  </a:extLst>
                </a:gridCol>
              </a:tblGrid>
              <a:tr h="302945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물품목록번호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DEEE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[</a:t>
                      </a:r>
                      <a:r>
                        <a:rPr lang="ko-KR" altLang="en-US" sz="1500" b="1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공통</a:t>
                      </a:r>
                      <a:r>
                        <a:rPr lang="en-US" altLang="ko-KR" sz="1500" b="1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]</a:t>
                      </a:r>
                      <a:r>
                        <a:rPr lang="ko-KR" altLang="en-US" sz="15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5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물품분류번호</a:t>
                      </a:r>
                      <a:r>
                        <a:rPr lang="en-US" altLang="ko-KR" sz="15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(8</a:t>
                      </a:r>
                      <a:r>
                        <a:rPr lang="ko-KR" altLang="en-US" sz="15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자리</a:t>
                      </a:r>
                      <a:r>
                        <a:rPr lang="en-US" altLang="ko-KR" sz="15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FD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세부품명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(2</a:t>
                      </a:r>
                      <a:r>
                        <a:rPr lang="ko-KR" altLang="en-US" sz="15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자리</a:t>
                      </a:r>
                      <a:r>
                        <a:rPr lang="en-US" altLang="ko-KR" sz="15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F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[</a:t>
                      </a:r>
                      <a:r>
                        <a:rPr lang="ko-KR" altLang="en-US" sz="1500" b="1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고유</a:t>
                      </a:r>
                      <a:r>
                        <a:rPr lang="en-US" altLang="ko-KR" sz="1500" b="1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]</a:t>
                      </a:r>
                      <a:r>
                        <a:rPr lang="ko-KR" altLang="en-US" sz="15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물품식별번호</a:t>
                      </a:r>
                      <a:r>
                        <a:rPr lang="en-US" altLang="ko-KR" sz="15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(8</a:t>
                      </a:r>
                      <a:r>
                        <a:rPr lang="ko-KR" altLang="en-US" sz="15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자리</a:t>
                      </a:r>
                      <a:r>
                        <a:rPr lang="en-US" altLang="ko-KR" sz="15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B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5646569"/>
                  </a:ext>
                </a:extLst>
              </a:tr>
              <a:tr h="3029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품명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FD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품목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B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1790333"/>
                  </a:ext>
                </a:extLst>
              </a:tr>
              <a:tr h="3029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계층구조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D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대분류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중분류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소분류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세분류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세세분류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품목 고유번호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3580437"/>
                  </a:ext>
                </a:extLst>
              </a:tr>
              <a:tr h="48284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분류명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D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-200">
                          <a:solidFill>
                            <a:srgbClr val="082108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전기시스템</a:t>
                      </a:r>
                      <a:r>
                        <a:rPr lang="en-US" altLang="ko-KR" sz="1500" kern="0" spc="-200">
                          <a:solidFill>
                            <a:srgbClr val="082108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1500" kern="0" spc="-200">
                          <a:solidFill>
                            <a:srgbClr val="082108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조명</a:t>
                      </a:r>
                      <a:r>
                        <a:rPr lang="en-US" altLang="ko-KR" sz="1500" kern="0" spc="-200">
                          <a:solidFill>
                            <a:srgbClr val="082108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1500" kern="0" spc="-200">
                          <a:solidFill>
                            <a:srgbClr val="082108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부품</a:t>
                      </a:r>
                      <a:r>
                        <a:rPr lang="en-US" altLang="ko-KR" sz="1500" kern="0" spc="-200">
                          <a:solidFill>
                            <a:srgbClr val="082108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1500" kern="0" spc="-170">
                          <a:solidFill>
                            <a:srgbClr val="082108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액세서리및보조용품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-70">
                          <a:solidFill>
                            <a:srgbClr val="082108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조명기구및액세서리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>
                          <a:solidFill>
                            <a:srgbClr val="082108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옥외조명및설비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>
                          <a:solidFill>
                            <a:srgbClr val="082108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경관조명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>
                          <a:solidFill>
                            <a:srgbClr val="082108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LED</a:t>
                      </a:r>
                      <a:r>
                        <a:rPr lang="ko-KR" altLang="en-US" sz="1500" kern="0" spc="0">
                          <a:solidFill>
                            <a:srgbClr val="082108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경관 조명기구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>
                          <a:solidFill>
                            <a:srgbClr val="082108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LED</a:t>
                      </a:r>
                      <a:r>
                        <a:rPr lang="ko-KR" altLang="en-US" sz="1500" kern="0" spc="0">
                          <a:solidFill>
                            <a:srgbClr val="082108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경관조명기구</a:t>
                      </a:r>
                      <a:r>
                        <a:rPr lang="en-US" altLang="ko-KR" sz="1500" kern="0" spc="0">
                          <a:solidFill>
                            <a:srgbClr val="082108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500" kern="0" spc="0">
                          <a:solidFill>
                            <a:srgbClr val="082108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제조사</a:t>
                      </a:r>
                      <a:r>
                        <a:rPr lang="en-US" altLang="ko-KR" sz="1500" kern="0" spc="0">
                          <a:solidFill>
                            <a:srgbClr val="082108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500" kern="0" spc="0">
                          <a:solidFill>
                            <a:srgbClr val="082108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모델명</a:t>
                      </a:r>
                      <a:r>
                        <a:rPr lang="en-US" altLang="ko-KR" sz="1500" kern="0" spc="0">
                          <a:solidFill>
                            <a:srgbClr val="082108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15W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46780072"/>
                  </a:ext>
                </a:extLst>
              </a:tr>
              <a:tr h="3029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번호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D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0" spc="0">
                          <a:solidFill>
                            <a:srgbClr val="082108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39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0" spc="0">
                          <a:solidFill>
                            <a:srgbClr val="082108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0" spc="0">
                          <a:solidFill>
                            <a:srgbClr val="082108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0" spc="0">
                          <a:solidFill>
                            <a:srgbClr val="082108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05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0" spc="0">
                          <a:solidFill>
                            <a:srgbClr val="082108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01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0" spc="0">
                          <a:solidFill>
                            <a:srgbClr val="082108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25504282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6629804"/>
                  </a:ext>
                </a:extLst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260000" y="5676223"/>
            <a:ext cx="16714103" cy="2375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ko-KR" altLang="ko-KR" sz="300">
                <a:solidFill>
                  <a:srgbClr val="FF0000"/>
                </a:solidFill>
                <a:latin typeface="함초롬바탕" panose="02030604000101010101" pitchFamily="18" charset="-127"/>
              </a:rPr>
              <a:t>  </a:t>
            </a:r>
            <a:endParaRPr lang="ko-KR" altLang="ko-KR" sz="1100"/>
          </a:p>
          <a:p>
            <a:pPr marL="342900" indent="-342900">
              <a:lnSpc>
                <a:spcPts val="3200"/>
              </a:lnSpc>
              <a:buFont typeface="Wingdings" panose="05000000000000000000" pitchFamily="2" charset="2"/>
              <a:buChar char="§"/>
            </a:pPr>
            <a:r>
              <a:rPr lang="en-US" altLang="ko-KR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ko-KR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물품분류번호</a:t>
            </a:r>
            <a:r>
              <a:rPr lang="en-US" altLang="ko-KR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물품을 기능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,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용도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,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성질에 따라 대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,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중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,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소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,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세분류로 나누어 번호를 매기는 공통 분류체계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, </a:t>
            </a:r>
          </a:p>
          <a:p>
            <a:pPr>
              <a:lnSpc>
                <a:spcPts val="3200"/>
              </a:lnSpc>
            </a:pPr>
            <a:r>
              <a:rPr lang="en-US" altLang="ko-KR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  </a:t>
            </a: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광의로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볼 때 세부품명도 </a:t>
            </a: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포함</a:t>
            </a:r>
            <a:r>
              <a:rPr lang="en-US" altLang="ko-KR" sz="5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</a:t>
            </a:r>
          </a:p>
          <a:p>
            <a:pPr>
              <a:lnSpc>
                <a:spcPts val="3200"/>
              </a:lnSpc>
            </a:pPr>
            <a:r>
              <a:rPr lang="ko-KR" altLang="en-US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  </a:t>
            </a:r>
            <a:r>
              <a:rPr lang="ko-KR" altLang="en-US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* 국제표준인 「유엔표준제품 및 서비스 분류체계</a:t>
            </a:r>
            <a:r>
              <a:rPr lang="en-US" altLang="ko-KR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(UNSPSC)</a:t>
            </a:r>
            <a:r>
              <a:rPr lang="ko-KR" altLang="en-US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」를 기반으로 국내 상황에 맞게 </a:t>
            </a:r>
            <a:r>
              <a:rPr lang="ko-KR" altLang="en-US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운용</a:t>
            </a:r>
            <a:endParaRPr lang="en-US" altLang="ko-KR" smtClean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r>
              <a:rPr lang="en-US" altLang="ko-KR" sz="12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</a:t>
            </a:r>
            <a:r>
              <a:rPr lang="en-US" altLang="ko-KR" sz="12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     </a:t>
            </a:r>
            <a:endParaRPr lang="ko-KR" altLang="en-US" sz="12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marL="342900" indent="-342900">
              <a:lnSpc>
                <a:spcPts val="3200"/>
              </a:lnSpc>
              <a:buFont typeface="Wingdings" panose="05000000000000000000" pitchFamily="2" charset="2"/>
              <a:buChar char="§"/>
            </a:pPr>
            <a:r>
              <a:rPr lang="en-US" altLang="ko-KR" sz="2400" smtClean="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물품식별번호</a:t>
            </a:r>
            <a:r>
              <a:rPr lang="en-US" altLang="ko-KR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물품을 생산자와 모델에 따라 나누어 고유번호를 매기는 체계로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,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그 물품의 이름을 ‘품목명’이라 </a:t>
            </a: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함</a:t>
            </a:r>
            <a:r>
              <a:rPr lang="en-US" altLang="ko-KR" sz="5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 </a:t>
            </a:r>
            <a:endParaRPr lang="en-US" altLang="ko-KR" sz="5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>
              <a:lnSpc>
                <a:spcPts val="3200"/>
              </a:lnSpc>
            </a:pPr>
            <a:r>
              <a:rPr lang="ko-KR" altLang="en-US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  </a:t>
            </a:r>
            <a:r>
              <a:rPr lang="ko-KR" altLang="en-US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* 품목명은 세부품명</a:t>
            </a:r>
            <a:r>
              <a:rPr lang="en-US" altLang="ko-KR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(LED</a:t>
            </a:r>
            <a:r>
              <a:rPr lang="ko-KR" altLang="en-US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경관조명기구</a:t>
            </a:r>
            <a:r>
              <a:rPr lang="en-US" altLang="ko-KR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), </a:t>
            </a:r>
            <a:r>
              <a:rPr lang="ko-KR" altLang="en-US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제조업체명</a:t>
            </a:r>
            <a:r>
              <a:rPr lang="en-US" altLang="ko-KR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(00</a:t>
            </a:r>
            <a:r>
              <a:rPr lang="ko-KR" altLang="en-US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전기</a:t>
            </a:r>
            <a:r>
              <a:rPr lang="en-US" altLang="ko-KR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), </a:t>
            </a:r>
            <a:r>
              <a:rPr lang="ko-KR" altLang="en-US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모델명</a:t>
            </a:r>
            <a:r>
              <a:rPr lang="en-US" altLang="ko-KR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(AB60C), </a:t>
            </a:r>
            <a:r>
              <a:rPr lang="ko-KR" altLang="en-US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대표속성값</a:t>
            </a:r>
            <a:r>
              <a:rPr lang="en-US" altLang="ko-KR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(15W)</a:t>
            </a:r>
            <a:r>
              <a:rPr lang="ko-KR" altLang="en-US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으로 구성</a:t>
            </a:r>
            <a:endParaRPr lang="ko-KR" altLang="en-US" sz="1600"/>
          </a:p>
        </p:txBody>
      </p:sp>
      <p:sp>
        <p:nvSpPr>
          <p:cNvPr id="92" name="TextBox 12"/>
          <p:cNvSpPr txBox="1"/>
          <p:nvPr/>
        </p:nvSpPr>
        <p:spPr>
          <a:xfrm>
            <a:off x="1028703" y="2108203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sz="21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01</a:t>
            </a:r>
          </a:p>
        </p:txBody>
      </p:sp>
      <p:sp>
        <p:nvSpPr>
          <p:cNvPr id="95" name="TextBox 12"/>
          <p:cNvSpPr txBox="1"/>
          <p:nvPr/>
        </p:nvSpPr>
        <p:spPr>
          <a:xfrm>
            <a:off x="1028703" y="5156203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sz="21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  <a:r>
              <a:rPr lang="en-US" altLang="ko-KR" sz="21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lang="en-US" sz="21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3. </a:t>
            </a:r>
            <a:r>
              <a:rPr lang="ko-KR" altLang="en-US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물품목록번호 등록</a:t>
            </a:r>
            <a:endParaRPr lang="ko-KR" altLang="en-US" sz="510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10591805" y="952500"/>
            <a:ext cx="7804151" cy="635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41100"/>
              </a:lnSpc>
            </a:pPr>
            <a:r>
              <a:rPr lang="ko-KR" altLang="en-US" sz="3500" b="1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</a:t>
            </a:r>
            <a:r>
              <a:rPr lang="ko-KR" alt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제도 개요</a:t>
            </a:r>
            <a:endParaRPr lang="en-US" altLang="ko-KR" sz="35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21" name="직선 연결선 20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직사각형 21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object 4"/>
          <p:cNvSpPr txBox="1"/>
          <p:nvPr/>
        </p:nvSpPr>
        <p:spPr>
          <a:xfrm>
            <a:off x="1752600" y="2043217"/>
            <a:ext cx="8001000" cy="4129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ko-KR" altLang="en-US" sz="2600" spc="-115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물품목록등록 제도</a:t>
            </a:r>
            <a:endParaRPr sz="200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</p:txBody>
      </p:sp>
    </p:spTree>
    <p:extLst>
      <p:ext uri="{BB962C8B-B14F-4D97-AF65-F5344CB8AC3E}">
        <p14:creationId xmlns:p14="http://schemas.microsoft.com/office/powerpoint/2010/main" val="279704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400" y="1866900"/>
            <a:ext cx="540000" cy="540000"/>
          </a:xfrm>
          <a:prstGeom prst="rect">
            <a:avLst/>
          </a:prstGeom>
        </p:spPr>
      </p:pic>
      <p:sp>
        <p:nvSpPr>
          <p:cNvPr id="16" name="object 4"/>
          <p:cNvSpPr txBox="1"/>
          <p:nvPr/>
        </p:nvSpPr>
        <p:spPr>
          <a:xfrm>
            <a:off x="1260000" y="2400300"/>
            <a:ext cx="15773400" cy="278281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26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➊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신청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목록정보시스템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(goods.g2b.go.kr)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에서 물품목록번호 신청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20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    * 사전에 신청하는 물품의 세부품명 단위 입찰참가자격 등록 필요</a:t>
            </a:r>
            <a:r>
              <a:rPr lang="en-US" altLang="ko-KR" sz="20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0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조달등록팀</a:t>
            </a:r>
            <a:r>
              <a:rPr lang="en-US" altLang="ko-KR" sz="20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, </a:t>
            </a:r>
            <a:r>
              <a:rPr lang="ko-KR" altLang="en-US" sz="20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각 지방청 고객지원센터</a:t>
            </a:r>
            <a:r>
              <a:rPr lang="en-US" altLang="ko-KR" sz="20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   </a:t>
            </a:r>
            <a:r>
              <a:rPr lang="ko-KR" altLang="en-US" sz="20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☞ 조달업체 등록편 참고</a:t>
            </a:r>
            <a:endParaRPr lang="en-US" altLang="ko-KR" sz="20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fontAlgn="base" latinLnBrk="1">
              <a:lnSpc>
                <a:spcPct val="150000"/>
              </a:lnSpc>
            </a:pPr>
            <a:r>
              <a:rPr lang="en-US" altLang="ko-KR" sz="2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  </a:t>
            </a:r>
            <a:endParaRPr lang="ko-KR" altLang="en-US" sz="2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fontAlgn="base" latinLnBrk="1">
              <a:lnSpc>
                <a:spcPct val="150000"/>
              </a:lnSpc>
            </a:pPr>
            <a:r>
              <a:rPr lang="en-US" altLang="ko-KR" sz="26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</a:t>
            </a:r>
            <a:r>
              <a:rPr lang="ko-KR" altLang="en-US" sz="24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➋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(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검토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물품분류 적합성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,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세부 정보 등 확인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조달연구원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</a:t>
            </a:r>
            <a:endParaRPr lang="ko-KR" altLang="en-US" sz="24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fontAlgn="base" latinLnBrk="1">
              <a:lnSpc>
                <a:spcPct val="150000"/>
              </a:lnSpc>
            </a:pPr>
            <a:r>
              <a:rPr lang="ko-KR" altLang="en-US" sz="20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   * 목록정보시스템 하단 물품품명별 “담당자 연락처</a:t>
            </a:r>
            <a:r>
              <a:rPr lang="ko-KR" altLang="en-US" sz="20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” 참고 </a:t>
            </a:r>
            <a:r>
              <a:rPr lang="en-US" altLang="ko-KR" sz="20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0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대표번호 ☎ </a:t>
            </a:r>
            <a:r>
              <a:rPr lang="en-US" altLang="ko-KR" sz="20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042-472-8234, 042-710-4175, 4181, 4178)</a:t>
            </a:r>
          </a:p>
          <a:p>
            <a:pPr fontAlgn="base" latinLnBrk="1">
              <a:lnSpc>
                <a:spcPct val="150000"/>
              </a:lnSpc>
            </a:pPr>
            <a:r>
              <a:rPr lang="en-US" altLang="ko-KR" sz="2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 </a:t>
            </a:r>
            <a:endParaRPr lang="ko-KR" altLang="en-US" sz="2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fontAlgn="base" latinLnBrk="1">
              <a:lnSpc>
                <a:spcPct val="150000"/>
              </a:lnSpc>
            </a:pP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➌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(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승인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주요 검토사항 확인 및 물품목록번호 발급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조달청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</a:t>
            </a:r>
            <a:endParaRPr lang="ko-KR" altLang="en-US" sz="24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</p:txBody>
      </p:sp>
      <p:sp>
        <p:nvSpPr>
          <p:cNvPr id="92" name="TextBox 12"/>
          <p:cNvSpPr txBox="1"/>
          <p:nvPr/>
        </p:nvSpPr>
        <p:spPr>
          <a:xfrm>
            <a:off x="1028703" y="1952752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endParaRPr lang="en-US" sz="21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0" name="object 4"/>
          <p:cNvSpPr txBox="1"/>
          <p:nvPr/>
        </p:nvSpPr>
        <p:spPr>
          <a:xfrm>
            <a:off x="2438401" y="5906469"/>
            <a:ext cx="3200400" cy="4129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en-US"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        </a:t>
            </a:r>
            <a:endParaRPr sz="2600"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</p:txBody>
      </p:sp>
      <p:sp>
        <p:nvSpPr>
          <p:cNvPr id="11" name="TextBox 8"/>
          <p:cNvSpPr txBox="1"/>
          <p:nvPr/>
        </p:nvSpPr>
        <p:spPr>
          <a:xfrm>
            <a:off x="10591805" y="952500"/>
            <a:ext cx="6476995" cy="635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41100"/>
              </a:lnSpc>
            </a:pPr>
            <a:r>
              <a:rPr lang="ko-KR" altLang="en-US" sz="3500" b="1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</a:t>
            </a:r>
            <a:r>
              <a:rPr lang="ko-KR" alt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등록 절차</a:t>
            </a:r>
            <a:endParaRPr lang="en-US" altLang="ko-KR" sz="35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2855867"/>
              </p:ext>
            </p:extLst>
          </p:nvPr>
        </p:nvGraphicFramePr>
        <p:xfrm>
          <a:off x="1565401" y="5358343"/>
          <a:ext cx="15503399" cy="3899154"/>
        </p:xfrm>
        <a:graphic>
          <a:graphicData uri="http://schemas.openxmlformats.org/drawingml/2006/table">
            <a:tbl>
              <a:tblPr/>
              <a:tblGrid>
                <a:gridCol w="3351285">
                  <a:extLst>
                    <a:ext uri="{9D8B030D-6E8A-4147-A177-3AD203B41FA5}">
                      <a16:colId xmlns:a16="http://schemas.microsoft.com/office/drawing/2014/main" val="1828957057"/>
                    </a:ext>
                  </a:extLst>
                </a:gridCol>
                <a:gridCol w="699828">
                  <a:extLst>
                    <a:ext uri="{9D8B030D-6E8A-4147-A177-3AD203B41FA5}">
                      <a16:colId xmlns:a16="http://schemas.microsoft.com/office/drawing/2014/main" val="4036463213"/>
                    </a:ext>
                  </a:extLst>
                </a:gridCol>
                <a:gridCol w="3163945">
                  <a:extLst>
                    <a:ext uri="{9D8B030D-6E8A-4147-A177-3AD203B41FA5}">
                      <a16:colId xmlns:a16="http://schemas.microsoft.com/office/drawing/2014/main" val="1940356539"/>
                    </a:ext>
                  </a:extLst>
                </a:gridCol>
                <a:gridCol w="887168">
                  <a:extLst>
                    <a:ext uri="{9D8B030D-6E8A-4147-A177-3AD203B41FA5}">
                      <a16:colId xmlns:a16="http://schemas.microsoft.com/office/drawing/2014/main" val="1537086038"/>
                    </a:ext>
                  </a:extLst>
                </a:gridCol>
                <a:gridCol w="3163945">
                  <a:extLst>
                    <a:ext uri="{9D8B030D-6E8A-4147-A177-3AD203B41FA5}">
                      <a16:colId xmlns:a16="http://schemas.microsoft.com/office/drawing/2014/main" val="3402117408"/>
                    </a:ext>
                  </a:extLst>
                </a:gridCol>
                <a:gridCol w="887168">
                  <a:extLst>
                    <a:ext uri="{9D8B030D-6E8A-4147-A177-3AD203B41FA5}">
                      <a16:colId xmlns:a16="http://schemas.microsoft.com/office/drawing/2014/main" val="2292248257"/>
                    </a:ext>
                  </a:extLst>
                </a:gridCol>
                <a:gridCol w="3350060">
                  <a:extLst>
                    <a:ext uri="{9D8B030D-6E8A-4147-A177-3AD203B41FA5}">
                      <a16:colId xmlns:a16="http://schemas.microsoft.com/office/drawing/2014/main" val="4282629653"/>
                    </a:ext>
                  </a:extLst>
                </a:gridCol>
              </a:tblGrid>
              <a:tr h="33209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목록정보시스템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4F6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b="1" kern="0" spc="-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물품분류번호 확인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4F6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b="1" kern="0" spc="-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품목등록 신청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4F6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b="1" kern="0" spc="-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-15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신청자료 검토 후 승인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4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3650495"/>
                  </a:ext>
                </a:extLst>
              </a:tr>
              <a:tr h="63722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목록정보시스템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900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(goods.g2b.go.kr</a:t>
                      </a:r>
                      <a:r>
                        <a:rPr lang="en-US" altLang="ko-KR" sz="1900" kern="0" spc="-10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)</a:t>
                      </a:r>
                      <a:r>
                        <a:rPr lang="ko-KR" altLang="en-US" sz="1900" kern="0" spc="-10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접속</a:t>
                      </a:r>
                      <a:r>
                        <a:rPr lang="en-US" altLang="ko-KR" sz="1900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‧</a:t>
                      </a:r>
                      <a:r>
                        <a:rPr lang="ko-KR" altLang="en-US" sz="1900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로그인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등록하고자 하는 물품의 분류번호 사전 검색</a:t>
                      </a:r>
                      <a:r>
                        <a:rPr lang="en-US" altLang="ko-KR" sz="1900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‧</a:t>
                      </a:r>
                      <a:r>
                        <a:rPr lang="ko-KR" altLang="en-US" sz="1900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확인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물품기본정보</a:t>
                      </a:r>
                      <a:r>
                        <a:rPr lang="en-US" altLang="ko-KR" sz="1900" kern="0" spc="-10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1900" kern="0" spc="-10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이미지</a:t>
                      </a:r>
                      <a:r>
                        <a:rPr lang="en-US" altLang="ko-KR" sz="1900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1900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개별속성 입력 </a:t>
                      </a:r>
                      <a:r>
                        <a:rPr lang="ko-KR" altLang="en-US" sz="1900" kern="0" spc="-10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후요청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물품분류 적합</a:t>
                      </a:r>
                      <a:r>
                        <a:rPr lang="en-US" altLang="ko-KR" sz="1900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1900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입력정보 확인</a:t>
                      </a:r>
                      <a:r>
                        <a:rPr lang="en-US" altLang="ko-KR" sz="1900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‧</a:t>
                      </a:r>
                      <a:r>
                        <a:rPr lang="ko-KR" altLang="en-US" sz="1900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검토 후 반려 또는 승인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3578428"/>
                  </a:ext>
                </a:extLst>
              </a:tr>
              <a:tr h="33209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조달업체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조달업체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조달업체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-12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조달연구원</a:t>
                      </a:r>
                      <a:r>
                        <a:rPr lang="en-US" altLang="ko-KR" sz="1900" kern="0" spc="-12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‧</a:t>
                      </a:r>
                      <a:r>
                        <a:rPr lang="ko-KR" altLang="en-US" sz="1900" kern="0" spc="-12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조달청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1617373"/>
                  </a:ext>
                </a:extLst>
              </a:tr>
              <a:tr h="33209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-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>
                      <a:noFill/>
                    </a:lnL>
                    <a:lnR>
                      <a:noFill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b="1" kern="0" spc="-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-18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             </a:t>
                      </a:r>
                      <a:r>
                        <a:rPr lang="ko-KR" altLang="en-US" sz="1900" kern="0" spc="-18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분류 </a:t>
                      </a:r>
                      <a:r>
                        <a:rPr lang="ko-KR" altLang="en-US" sz="1900" kern="0" spc="-18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없음</a:t>
                      </a:r>
                    </a:p>
                  </a:txBody>
                  <a:tcPr marL="64771" marR="64771" marT="17907" marB="17907" anchor="ctr">
                    <a:lnL>
                      <a:noFill/>
                    </a:lnL>
                    <a:lnR>
                      <a:noFill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b="1" kern="0" spc="-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-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>
                      <a:noFill/>
                    </a:lnL>
                    <a:lnR>
                      <a:noFill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b="1" kern="0" spc="-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-12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>
                      <a:noFill/>
                    </a:lnL>
                    <a:lnR>
                      <a:noFill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1489794"/>
                  </a:ext>
                </a:extLst>
              </a:tr>
              <a:tr h="33209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b="1" kern="0" spc="-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b="1" kern="0" spc="-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>
                      <a:noFill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품명등록 신청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4F6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b="1" kern="0" spc="-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신설 검토 및 심의회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4F6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b="1" kern="0" spc="-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품명 신설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4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5707808"/>
                  </a:ext>
                </a:extLst>
              </a:tr>
              <a:tr h="73258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-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요청품명</a:t>
                      </a:r>
                      <a:r>
                        <a:rPr lang="en-US" altLang="ko-KR" sz="1900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1900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설명</a:t>
                      </a:r>
                      <a:r>
                        <a:rPr lang="en-US" altLang="ko-KR" sz="1900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1900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기능 및 용도 등 입력 후 요청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기존 품명 중복 여부</a:t>
                      </a:r>
                      <a:r>
                        <a:rPr lang="en-US" altLang="ko-KR" sz="1900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1900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신설 필요성 등 검토 후 </a:t>
                      </a:r>
                      <a:r>
                        <a:rPr lang="ko-KR" altLang="en-US" sz="1900" kern="0" spc="-10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심의회 개최 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품명 정의</a:t>
                      </a:r>
                      <a:r>
                        <a:rPr lang="en-US" altLang="ko-KR" sz="1900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1900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식별기준 등 마련하여 신설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9344177"/>
                  </a:ext>
                </a:extLst>
              </a:tr>
              <a:tr h="33209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-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조달업체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조달연구원</a:t>
                      </a:r>
                      <a:r>
                        <a:rPr lang="en-US" altLang="ko-KR" sz="1900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‧</a:t>
                      </a:r>
                      <a:r>
                        <a:rPr lang="ko-KR" altLang="en-US" sz="1900" kern="0" spc="-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조달청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-12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조달청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1594862"/>
                  </a:ext>
                </a:extLst>
              </a:tr>
            </a:tbl>
          </a:graphicData>
        </a:graphic>
      </p:graphicFrame>
      <p:pic>
        <p:nvPicPr>
          <p:cNvPr id="20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105400" y="5981700"/>
            <a:ext cx="334495" cy="342803"/>
          </a:xfrm>
          <a:prstGeom prst="rect">
            <a:avLst/>
          </a:prstGeom>
        </p:spPr>
      </p:pic>
      <p:pic>
        <p:nvPicPr>
          <p:cNvPr id="21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038105" y="5981700"/>
            <a:ext cx="334495" cy="342803"/>
          </a:xfrm>
          <a:prstGeom prst="rect">
            <a:avLst/>
          </a:prstGeom>
        </p:spPr>
      </p:pic>
      <p:pic>
        <p:nvPicPr>
          <p:cNvPr id="24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076705" y="5981700"/>
            <a:ext cx="334495" cy="342803"/>
          </a:xfrm>
          <a:prstGeom prst="rect">
            <a:avLst/>
          </a:prstGeom>
        </p:spPr>
      </p:pic>
      <p:sp>
        <p:nvSpPr>
          <p:cNvPr id="19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3. </a:t>
            </a:r>
            <a:r>
              <a:rPr lang="ko-KR" altLang="en-US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물품목록번호 등록</a:t>
            </a:r>
            <a:endParaRPr lang="ko-KR" altLang="en-US" sz="510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7" name="object 4"/>
          <p:cNvSpPr txBox="1"/>
          <p:nvPr/>
        </p:nvSpPr>
        <p:spPr>
          <a:xfrm>
            <a:off x="1752600" y="1937836"/>
            <a:ext cx="5486400" cy="4129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en-US"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 </a:t>
            </a:r>
            <a:r>
              <a:rPr lang="ko-KR" altLang="en-US"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물품목록등록번호 등록 절차     </a:t>
            </a:r>
            <a:endParaRPr sz="200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</p:txBody>
      </p:sp>
      <p:sp>
        <p:nvSpPr>
          <p:cNvPr id="27" name="TextBox 12"/>
          <p:cNvSpPr txBox="1"/>
          <p:nvPr/>
        </p:nvSpPr>
        <p:spPr>
          <a:xfrm>
            <a:off x="1028703" y="1968146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sz="21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03</a:t>
            </a:r>
          </a:p>
        </p:txBody>
      </p:sp>
      <p:cxnSp>
        <p:nvCxnSpPr>
          <p:cNvPr id="30" name="직선 연결선 29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직사각형 30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488951" y="9489332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409700" y="9292939"/>
            <a:ext cx="14325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 latinLnBrk="1">
              <a:lnSpc>
                <a:spcPct val="160000"/>
              </a:lnSpc>
            </a:pPr>
            <a:r>
              <a:rPr lang="ko-KR" altLang="en-US" sz="2000">
                <a:solidFill>
                  <a:srgbClr val="231F20"/>
                </a:solidFill>
                <a:latin typeface="+mn-ea"/>
                <a:cs typeface="-윤고딕320"/>
              </a:rPr>
              <a:t> ☎ </a:t>
            </a:r>
            <a:r>
              <a:rPr lang="ko-KR" altLang="en-US" sz="2000" kern="0">
                <a:solidFill>
                  <a:srgbClr val="000000"/>
                </a:solidFill>
                <a:latin typeface="+mn-ea"/>
              </a:rPr>
              <a:t> 문의 </a:t>
            </a:r>
            <a:r>
              <a:rPr lang="en-US" altLang="ko-KR" sz="2000" kern="0">
                <a:solidFill>
                  <a:srgbClr val="000000"/>
                </a:solidFill>
                <a:latin typeface="+mn-ea"/>
              </a:rPr>
              <a:t>:  </a:t>
            </a:r>
            <a:r>
              <a:rPr lang="ko-KR" altLang="en-US" sz="2000" kern="0">
                <a:solidFill>
                  <a:srgbClr val="000000"/>
                </a:solidFill>
                <a:latin typeface="+mn-ea"/>
              </a:rPr>
              <a:t>조달청 물품관리과</a:t>
            </a:r>
            <a:r>
              <a:rPr lang="en-US" altLang="ko-KR" sz="2000" kern="0">
                <a:solidFill>
                  <a:srgbClr val="000000"/>
                </a:solidFill>
                <a:latin typeface="+mn-ea"/>
              </a:rPr>
              <a:t>(070-4056-7182, 7271, 7257, 6463, 7348)   /     </a:t>
            </a:r>
            <a:r>
              <a:rPr lang="ko-KR" altLang="en-US" sz="2000" kern="0">
                <a:solidFill>
                  <a:srgbClr val="000000"/>
                </a:solidFill>
                <a:latin typeface="+mn-ea"/>
              </a:rPr>
              <a:t>목록정보시스템 문의</a:t>
            </a:r>
            <a:r>
              <a:rPr lang="en-US" altLang="ko-KR" sz="2000" kern="0">
                <a:solidFill>
                  <a:srgbClr val="000000"/>
                </a:solidFill>
                <a:latin typeface="+mn-ea"/>
              </a:rPr>
              <a:t>(070-4056-6399)</a:t>
            </a:r>
            <a:endParaRPr lang="ko-KR" altLang="en-US" sz="2000" kern="0">
              <a:solidFill>
                <a:srgbClr val="000000"/>
              </a:solidFill>
              <a:latin typeface="+mn-ea"/>
            </a:endParaRPr>
          </a:p>
        </p:txBody>
      </p:sp>
      <p:pic>
        <p:nvPicPr>
          <p:cNvPr id="28" name="Picture 19"/>
          <p:cNvPicPr preferRelativeResize="0"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6576042" y="7122858"/>
            <a:ext cx="360000" cy="405685"/>
          </a:xfrm>
          <a:prstGeom prst="rect">
            <a:avLst/>
          </a:prstGeom>
        </p:spPr>
      </p:pic>
      <p:pic>
        <p:nvPicPr>
          <p:cNvPr id="29" name="Picture 19"/>
          <p:cNvPicPr preferRelativeResize="0"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8957530" y="7897695"/>
            <a:ext cx="439628" cy="360000"/>
          </a:xfrm>
          <a:prstGeom prst="rect">
            <a:avLst/>
          </a:prstGeom>
        </p:spPr>
      </p:pic>
      <p:pic>
        <p:nvPicPr>
          <p:cNvPr id="35" name="Picture 19"/>
          <p:cNvPicPr preferRelativeResize="0"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13047772" y="7897695"/>
            <a:ext cx="439628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946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TextBox 12"/>
          <p:cNvSpPr txBox="1"/>
          <p:nvPr/>
        </p:nvSpPr>
        <p:spPr>
          <a:xfrm>
            <a:off x="1028703" y="2108203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endParaRPr lang="en-US" sz="21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0" name="object 4"/>
          <p:cNvSpPr txBox="1"/>
          <p:nvPr/>
        </p:nvSpPr>
        <p:spPr>
          <a:xfrm>
            <a:off x="1295400" y="6081548"/>
            <a:ext cx="3200400" cy="4129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en-US"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        </a:t>
            </a:r>
            <a:endParaRPr sz="2600"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</p:txBody>
      </p:sp>
      <p:sp>
        <p:nvSpPr>
          <p:cNvPr id="11" name="TextBox 8"/>
          <p:cNvSpPr txBox="1"/>
          <p:nvPr/>
        </p:nvSpPr>
        <p:spPr>
          <a:xfrm>
            <a:off x="10591805" y="952500"/>
            <a:ext cx="7804151" cy="635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41100"/>
              </a:lnSpc>
            </a:pPr>
            <a:r>
              <a:rPr lang="ko-KR" altLang="en-US" sz="3500" b="1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</a:t>
            </a:r>
            <a:r>
              <a:rPr lang="ko-KR" alt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주의 사항</a:t>
            </a:r>
            <a:endParaRPr lang="en-US" altLang="ko-KR" sz="35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3. </a:t>
            </a:r>
            <a:r>
              <a:rPr lang="ko-KR" altLang="en-US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물품목록번호 등록</a:t>
            </a:r>
            <a:endParaRPr lang="ko-KR" altLang="en-US" sz="510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cxnSp>
        <p:nvCxnSpPr>
          <p:cNvPr id="17" name="직선 연결선 16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직사각형 17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object 7"/>
          <p:cNvSpPr txBox="1"/>
          <p:nvPr/>
        </p:nvSpPr>
        <p:spPr>
          <a:xfrm>
            <a:off x="581025" y="1866900"/>
            <a:ext cx="16792575" cy="5396990"/>
          </a:xfrm>
          <a:prstGeom prst="rect">
            <a:avLst/>
          </a:prstGeom>
          <a:solidFill>
            <a:schemeClr val="bg1"/>
          </a:solidFill>
          <a:ln w="6350">
            <a:solidFill>
              <a:schemeClr val="accent1"/>
            </a:solidFill>
          </a:ln>
        </p:spPr>
        <p:txBody>
          <a:bodyPr wrap="square" lIns="0" tIns="36195" rIns="0" bIns="0">
            <a:spAutoFit/>
          </a:bodyPr>
          <a:lstStyle>
            <a:lvl1pPr marL="198438" indent="-93663">
              <a:tabLst>
                <a:tab pos="2063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242888" indent="-52388">
              <a:tabLst>
                <a:tab pos="2063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2063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2063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2063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063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063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063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063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104775" indent="0" algn="ctr" fontAlgn="base" latinLnBrk="1">
              <a:lnSpc>
                <a:spcPts val="3800"/>
              </a:lnSpc>
            </a:pPr>
            <a:r>
              <a:rPr lang="en-US" altLang="ko-KR" sz="2000" b="1" spc="-150" dirty="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&lt; </a:t>
            </a:r>
            <a:r>
              <a:rPr lang="ko-KR" altLang="en-US" sz="2000" b="1" spc="-150" dirty="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품목</a:t>
            </a:r>
            <a:r>
              <a:rPr lang="en-US" altLang="ko-KR" sz="2000" b="1" spc="-150" dirty="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000" b="1" spc="-150" dirty="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식별번호</a:t>
            </a:r>
            <a:r>
              <a:rPr lang="en-US" altLang="ko-KR" sz="2000" b="1" spc="-150" dirty="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) </a:t>
            </a:r>
            <a:r>
              <a:rPr lang="ko-KR" altLang="en-US" sz="2000" b="1" spc="-150" dirty="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등록 신청 보완 사례 </a:t>
            </a:r>
            <a:r>
              <a:rPr lang="en-US" altLang="ko-KR" sz="2000" b="1" spc="-150" dirty="0" smtClean="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&gt;</a:t>
            </a:r>
            <a:endParaRPr lang="en-US" altLang="ko-KR" sz="2000" spc="-150" dirty="0" smtClean="0">
              <a:solidFill>
                <a:srgbClr val="231F20"/>
              </a:solidFill>
              <a:latin typeface="+mn-ea"/>
              <a:cs typeface="-윤고딕320"/>
            </a:endParaRPr>
          </a:p>
          <a:p>
            <a:pPr marL="390525" indent="-285750" fontAlgn="base" latinLnBrk="1">
              <a:lnSpc>
                <a:spcPts val="3800"/>
              </a:lnSpc>
              <a:buFont typeface="Wingdings" panose="05000000000000000000" pitchFamily="2" charset="2"/>
              <a:buChar char="§"/>
            </a:pPr>
            <a:r>
              <a:rPr lang="ko-KR" altLang="en-US" sz="2000" spc="-150" dirty="0" smtClean="0">
                <a:solidFill>
                  <a:srgbClr val="231F20"/>
                </a:solidFill>
                <a:latin typeface="+mn-ea"/>
                <a:cs typeface="-윤고딕320"/>
              </a:rPr>
              <a:t>공급자가 </a:t>
            </a:r>
            <a:r>
              <a:rPr lang="ko-KR" altLang="en-US" sz="2000" spc="-150" dirty="0">
                <a:solidFill>
                  <a:srgbClr val="231F20"/>
                </a:solidFill>
                <a:latin typeface="+mn-ea"/>
                <a:cs typeface="-윤고딕320"/>
              </a:rPr>
              <a:t>품목등록 요청하면서 </a:t>
            </a:r>
            <a:r>
              <a:rPr lang="ko-KR" altLang="en-US" sz="2000" spc="-150" dirty="0" err="1">
                <a:solidFill>
                  <a:srgbClr val="231F20"/>
                </a:solidFill>
                <a:latin typeface="+mn-ea"/>
                <a:cs typeface="-윤고딕320"/>
              </a:rPr>
              <a:t>제조업체명에</a:t>
            </a:r>
            <a:r>
              <a:rPr lang="ko-KR" altLang="en-US" sz="2000" spc="-150" dirty="0">
                <a:solidFill>
                  <a:srgbClr val="231F20"/>
                </a:solidFill>
                <a:latin typeface="+mn-ea"/>
                <a:cs typeface="-윤고딕320"/>
              </a:rPr>
              <a:t> 공급자를 기재  →  생산자로 </a:t>
            </a:r>
            <a:r>
              <a:rPr lang="ko-KR" altLang="en-US" sz="2000" spc="-150" dirty="0" smtClean="0">
                <a:solidFill>
                  <a:srgbClr val="231F20"/>
                </a:solidFill>
                <a:latin typeface="+mn-ea"/>
                <a:cs typeface="-윤고딕320"/>
              </a:rPr>
              <a:t>기재</a:t>
            </a:r>
            <a:endParaRPr lang="en-US" altLang="ko-KR" sz="2000" spc="-150" dirty="0" smtClean="0">
              <a:solidFill>
                <a:srgbClr val="231F20"/>
              </a:solidFill>
              <a:latin typeface="+mn-ea"/>
              <a:cs typeface="-윤고딕320"/>
            </a:endParaRPr>
          </a:p>
          <a:p>
            <a:pPr marL="390525" indent="-285750" fontAlgn="base" latinLnBrk="1">
              <a:lnSpc>
                <a:spcPts val="3800"/>
              </a:lnSpc>
              <a:buFont typeface="Wingdings" panose="05000000000000000000" pitchFamily="2" charset="2"/>
              <a:buChar char="§"/>
            </a:pPr>
            <a:r>
              <a:rPr lang="ko-KR" altLang="en-US" sz="2000" spc="-150" dirty="0" smtClean="0">
                <a:solidFill>
                  <a:srgbClr val="231F20"/>
                </a:solidFill>
                <a:latin typeface="+mn-ea"/>
                <a:cs typeface="-윤고딕320"/>
              </a:rPr>
              <a:t>모델명에 </a:t>
            </a:r>
            <a:r>
              <a:rPr lang="ko-KR" altLang="en-US" sz="2000" spc="-150" dirty="0">
                <a:solidFill>
                  <a:srgbClr val="231F20"/>
                </a:solidFill>
                <a:latin typeface="+mn-ea"/>
                <a:cs typeface="-윤고딕320"/>
              </a:rPr>
              <a:t>한글</a:t>
            </a:r>
            <a:r>
              <a:rPr lang="en-US" altLang="ko-KR" sz="2000" spc="-150" dirty="0">
                <a:solidFill>
                  <a:srgbClr val="231F20"/>
                </a:solidFill>
                <a:latin typeface="+mn-ea"/>
                <a:cs typeface="-윤고딕320"/>
              </a:rPr>
              <a:t>, </a:t>
            </a:r>
            <a:r>
              <a:rPr lang="ko-KR" altLang="en-US" sz="2000" spc="-150" dirty="0">
                <a:solidFill>
                  <a:srgbClr val="231F20"/>
                </a:solidFill>
                <a:latin typeface="+mn-ea"/>
                <a:cs typeface="-윤고딕320"/>
              </a:rPr>
              <a:t>띄어쓰기</a:t>
            </a:r>
            <a:r>
              <a:rPr lang="en-US" altLang="ko-KR" sz="2000" spc="-150" dirty="0">
                <a:solidFill>
                  <a:srgbClr val="231F20"/>
                </a:solidFill>
                <a:latin typeface="+mn-ea"/>
                <a:cs typeface="-윤고딕320"/>
              </a:rPr>
              <a:t>, </a:t>
            </a:r>
            <a:r>
              <a:rPr lang="ko-KR" altLang="en-US" sz="2000" spc="-150" dirty="0">
                <a:solidFill>
                  <a:srgbClr val="231F20"/>
                </a:solidFill>
                <a:latin typeface="+mn-ea"/>
                <a:cs typeface="-윤고딕320"/>
              </a:rPr>
              <a:t>특수문자 및 콤마를 사용 → 모델명은 영문</a:t>
            </a:r>
            <a:r>
              <a:rPr lang="en-US" altLang="ko-KR" sz="2000" spc="-150" dirty="0">
                <a:solidFill>
                  <a:srgbClr val="231F20"/>
                </a:solidFill>
                <a:latin typeface="+mn-ea"/>
                <a:cs typeface="-윤고딕320"/>
              </a:rPr>
              <a:t>, </a:t>
            </a:r>
            <a:r>
              <a:rPr lang="ko-KR" altLang="en-US" sz="2000" spc="-150" dirty="0">
                <a:solidFill>
                  <a:srgbClr val="231F20"/>
                </a:solidFill>
                <a:latin typeface="+mn-ea"/>
                <a:cs typeface="-윤고딕320"/>
              </a:rPr>
              <a:t>숫자 및 ‘</a:t>
            </a:r>
            <a:r>
              <a:rPr lang="en-US" altLang="ko-KR" sz="2000" spc="-150" dirty="0">
                <a:solidFill>
                  <a:srgbClr val="231F20"/>
                </a:solidFill>
                <a:latin typeface="+mn-ea"/>
                <a:cs typeface="-윤고딕320"/>
              </a:rPr>
              <a:t>-’</a:t>
            </a:r>
            <a:r>
              <a:rPr lang="ko-KR" altLang="en-US" sz="2000" spc="-150" dirty="0">
                <a:solidFill>
                  <a:srgbClr val="231F20"/>
                </a:solidFill>
                <a:latin typeface="+mn-ea"/>
                <a:cs typeface="-윤고딕320"/>
              </a:rPr>
              <a:t>만 사용하는 것이 원칙</a:t>
            </a:r>
            <a:r>
              <a:rPr lang="en-US" altLang="ko-KR" sz="2000" spc="-150" dirty="0">
                <a:solidFill>
                  <a:srgbClr val="231F20"/>
                </a:solidFill>
                <a:latin typeface="+mn-ea"/>
                <a:cs typeface="-윤고딕320"/>
              </a:rPr>
              <a:t>(ex. Cr-15B)</a:t>
            </a:r>
            <a:endParaRPr lang="ko-KR" altLang="en-US" sz="2000" spc="-150" dirty="0">
              <a:solidFill>
                <a:srgbClr val="231F20"/>
              </a:solidFill>
              <a:latin typeface="+mn-ea"/>
              <a:cs typeface="-윤고딕320"/>
            </a:endParaRPr>
          </a:p>
          <a:p>
            <a:pPr marL="390525" indent="-285750" fontAlgn="base" latinLnBrk="1">
              <a:lnSpc>
                <a:spcPts val="3800"/>
              </a:lnSpc>
              <a:buFont typeface="Wingdings" panose="05000000000000000000" pitchFamily="2" charset="2"/>
              <a:buChar char="§"/>
            </a:pPr>
            <a:r>
              <a:rPr lang="ko-KR" altLang="en-US" sz="2000" spc="-150" dirty="0" smtClean="0">
                <a:solidFill>
                  <a:srgbClr val="231F20"/>
                </a:solidFill>
                <a:latin typeface="+mn-ea"/>
                <a:cs typeface="-윤고딕320"/>
              </a:rPr>
              <a:t>기존 </a:t>
            </a:r>
            <a:r>
              <a:rPr lang="ko-KR" altLang="en-US" sz="2000" spc="-150" dirty="0">
                <a:solidFill>
                  <a:srgbClr val="231F20"/>
                </a:solidFill>
                <a:latin typeface="+mn-ea"/>
                <a:cs typeface="-윤고딕320"/>
              </a:rPr>
              <a:t>등록된 모델명과 중복  →  같은 모델명 사용 불가</a:t>
            </a:r>
            <a:endParaRPr lang="en-US" altLang="ko-KR" sz="2000" spc="-150" dirty="0">
              <a:solidFill>
                <a:srgbClr val="231F20"/>
              </a:solidFill>
              <a:latin typeface="+mn-ea"/>
              <a:cs typeface="-윤고딕320"/>
            </a:endParaRPr>
          </a:p>
          <a:p>
            <a:pPr marL="104775" indent="0" fontAlgn="base" latinLnBrk="1">
              <a:lnSpc>
                <a:spcPts val="3800"/>
              </a:lnSpc>
            </a:pPr>
            <a:r>
              <a:rPr lang="en-US" altLang="ko-KR" sz="2000" spc="-150" dirty="0" smtClean="0">
                <a:solidFill>
                  <a:srgbClr val="231F20"/>
                </a:solidFill>
                <a:latin typeface="+mn-ea"/>
                <a:cs typeface="-윤고딕320"/>
              </a:rPr>
              <a:t>  </a:t>
            </a:r>
            <a:r>
              <a:rPr lang="en-US" altLang="ko-KR" sz="2000" spc="-150" dirty="0">
                <a:solidFill>
                  <a:srgbClr val="231F20"/>
                </a:solidFill>
                <a:latin typeface="+mn-ea"/>
                <a:cs typeface="-윤고딕320"/>
              </a:rPr>
              <a:t>* </a:t>
            </a:r>
            <a:r>
              <a:rPr lang="ko-KR" altLang="en-US" sz="2000" spc="-150" dirty="0">
                <a:solidFill>
                  <a:srgbClr val="231F20"/>
                </a:solidFill>
                <a:latin typeface="+mn-ea"/>
                <a:cs typeface="-윤고딕320"/>
              </a:rPr>
              <a:t>단</a:t>
            </a:r>
            <a:r>
              <a:rPr lang="en-US" altLang="ko-KR" sz="2000" spc="-150" dirty="0">
                <a:solidFill>
                  <a:srgbClr val="231F20"/>
                </a:solidFill>
                <a:latin typeface="+mn-ea"/>
                <a:cs typeface="-윤고딕320"/>
              </a:rPr>
              <a:t>, </a:t>
            </a:r>
            <a:r>
              <a:rPr lang="ko-KR" altLang="en-US" sz="2000" spc="-150" dirty="0">
                <a:solidFill>
                  <a:srgbClr val="231F20"/>
                </a:solidFill>
                <a:latin typeface="+mn-ea"/>
                <a:cs typeface="-윤고딕320"/>
              </a:rPr>
              <a:t>상품 원산지가 다른 경우</a:t>
            </a:r>
            <a:r>
              <a:rPr lang="en-US" altLang="ko-KR" sz="2000" spc="-150" dirty="0">
                <a:solidFill>
                  <a:srgbClr val="231F20"/>
                </a:solidFill>
                <a:latin typeface="+mn-ea"/>
                <a:cs typeface="-윤고딕320"/>
              </a:rPr>
              <a:t>, </a:t>
            </a:r>
            <a:r>
              <a:rPr lang="ko-KR" altLang="en-US" sz="2000" spc="-150" dirty="0">
                <a:solidFill>
                  <a:srgbClr val="231F20"/>
                </a:solidFill>
                <a:latin typeface="+mn-ea"/>
                <a:cs typeface="-윤고딕320"/>
              </a:rPr>
              <a:t>포장단위가 다르고 품목명에서 구분이 가능한 경우 등은 예외적으로 가능</a:t>
            </a:r>
          </a:p>
          <a:p>
            <a:pPr marL="390525" indent="-285750" fontAlgn="base" latinLnBrk="1">
              <a:lnSpc>
                <a:spcPts val="3800"/>
              </a:lnSpc>
              <a:buFont typeface="Wingdings" panose="05000000000000000000" pitchFamily="2" charset="2"/>
              <a:buChar char="§"/>
            </a:pPr>
            <a:r>
              <a:rPr lang="ko-KR" altLang="en-US" sz="2000" spc="-150" dirty="0" smtClean="0">
                <a:solidFill>
                  <a:srgbClr val="231F20"/>
                </a:solidFill>
                <a:latin typeface="+mn-ea"/>
                <a:cs typeface="-윤고딕320"/>
              </a:rPr>
              <a:t>이미지가 </a:t>
            </a:r>
            <a:r>
              <a:rPr lang="ko-KR" altLang="en-US" sz="2000" spc="-150" dirty="0">
                <a:solidFill>
                  <a:srgbClr val="231F20"/>
                </a:solidFill>
                <a:latin typeface="+mn-ea"/>
                <a:cs typeface="-윤고딕320"/>
              </a:rPr>
              <a:t>한쪽으로 치우치거나 너무 작게 입력된 경우  →  이미지는 등록물품이 화면 중앙에 오고 크고 정확하게 반영되어야 함</a:t>
            </a:r>
          </a:p>
          <a:p>
            <a:pPr marL="390525" indent="-285750" fontAlgn="base" latinLnBrk="1">
              <a:lnSpc>
                <a:spcPts val="3800"/>
              </a:lnSpc>
              <a:buFont typeface="Wingdings" panose="05000000000000000000" pitchFamily="2" charset="2"/>
              <a:buChar char="§"/>
            </a:pPr>
            <a:r>
              <a:rPr lang="ko-KR" altLang="en-US" sz="2000" spc="-150" dirty="0" err="1" smtClean="0">
                <a:solidFill>
                  <a:srgbClr val="231F20"/>
                </a:solidFill>
                <a:latin typeface="+mn-ea"/>
                <a:cs typeface="-윤고딕320"/>
              </a:rPr>
              <a:t>앞뒷면</a:t>
            </a:r>
            <a:r>
              <a:rPr lang="ko-KR" altLang="en-US" sz="2000" spc="-150" dirty="0" smtClean="0">
                <a:solidFill>
                  <a:srgbClr val="231F20"/>
                </a:solidFill>
                <a:latin typeface="+mn-ea"/>
                <a:cs typeface="-윤고딕320"/>
              </a:rPr>
              <a:t> </a:t>
            </a:r>
            <a:r>
              <a:rPr lang="ko-KR" altLang="en-US" sz="2000" spc="-150" dirty="0">
                <a:solidFill>
                  <a:srgbClr val="231F20"/>
                </a:solidFill>
                <a:latin typeface="+mn-ea"/>
                <a:cs typeface="-윤고딕320"/>
              </a:rPr>
              <a:t>이미지</a:t>
            </a:r>
            <a:r>
              <a:rPr lang="en-US" altLang="ko-KR" sz="2000" spc="-150" dirty="0">
                <a:solidFill>
                  <a:srgbClr val="231F20"/>
                </a:solidFill>
                <a:latin typeface="+mn-ea"/>
                <a:cs typeface="-윤고딕320"/>
              </a:rPr>
              <a:t>, </a:t>
            </a:r>
            <a:r>
              <a:rPr lang="ko-KR" altLang="en-US" sz="2000" spc="-150" dirty="0">
                <a:solidFill>
                  <a:srgbClr val="231F20"/>
                </a:solidFill>
                <a:latin typeface="+mn-ea"/>
                <a:cs typeface="-윤고딕320"/>
              </a:rPr>
              <a:t>여러 가지 색상의 이미지 등 복수제품이 포함된 이미지 사용  →  대표이미지는 제품 하나만 찍은 이미지</a:t>
            </a:r>
            <a:r>
              <a:rPr lang="en-US" altLang="ko-KR" sz="2000" spc="-150" dirty="0">
                <a:solidFill>
                  <a:srgbClr val="231F20"/>
                </a:solidFill>
                <a:latin typeface="+mn-ea"/>
                <a:cs typeface="-윤고딕320"/>
              </a:rPr>
              <a:t>, </a:t>
            </a:r>
            <a:r>
              <a:rPr lang="ko-KR" altLang="en-US" sz="2000" spc="-150" dirty="0">
                <a:solidFill>
                  <a:srgbClr val="231F20"/>
                </a:solidFill>
                <a:latin typeface="+mn-ea"/>
                <a:cs typeface="-윤고딕320"/>
              </a:rPr>
              <a:t>기타 이미지는 다면이미지로 등록</a:t>
            </a:r>
          </a:p>
          <a:p>
            <a:pPr marL="390525" indent="-285750" fontAlgn="base" latinLnBrk="1">
              <a:lnSpc>
                <a:spcPts val="3800"/>
              </a:lnSpc>
              <a:buFont typeface="Wingdings" panose="05000000000000000000" pitchFamily="2" charset="2"/>
              <a:buChar char="§"/>
            </a:pPr>
            <a:r>
              <a:rPr lang="ko-KR" altLang="en-US" sz="2000" spc="-150" dirty="0" smtClean="0">
                <a:solidFill>
                  <a:srgbClr val="231F20"/>
                </a:solidFill>
                <a:latin typeface="+mn-ea"/>
                <a:cs typeface="-윤고딕320"/>
              </a:rPr>
              <a:t>다른 </a:t>
            </a:r>
            <a:r>
              <a:rPr lang="ko-KR" altLang="en-US" sz="2000" spc="-150" dirty="0">
                <a:solidFill>
                  <a:srgbClr val="231F20"/>
                </a:solidFill>
                <a:latin typeface="+mn-ea"/>
                <a:cs typeface="-윤고딕320"/>
              </a:rPr>
              <a:t>모델에 동일한 이미지 사용</a:t>
            </a:r>
            <a:r>
              <a:rPr lang="en-US" altLang="ko-KR" sz="2000" spc="-150" dirty="0">
                <a:solidFill>
                  <a:srgbClr val="231F20"/>
                </a:solidFill>
                <a:latin typeface="+mn-ea"/>
                <a:cs typeface="-윤고딕320"/>
              </a:rPr>
              <a:t>, </a:t>
            </a:r>
            <a:r>
              <a:rPr lang="ko-KR" altLang="en-US" sz="2000" spc="-150" dirty="0">
                <a:solidFill>
                  <a:srgbClr val="231F20"/>
                </a:solidFill>
                <a:latin typeface="+mn-ea"/>
                <a:cs typeface="-윤고딕320"/>
              </a:rPr>
              <a:t>타 업체 이미지 사용 등  →  제조사 모델에 맞는 정확한 이미지 사용</a:t>
            </a:r>
          </a:p>
          <a:p>
            <a:pPr marL="390525" indent="-285750" fontAlgn="base" latinLnBrk="1">
              <a:lnSpc>
                <a:spcPts val="3800"/>
              </a:lnSpc>
              <a:buFont typeface="Wingdings" panose="05000000000000000000" pitchFamily="2" charset="2"/>
              <a:buChar char="§"/>
            </a:pPr>
            <a:r>
              <a:rPr lang="ko-KR" altLang="en-US" sz="2000" spc="-150" dirty="0" smtClean="0">
                <a:solidFill>
                  <a:srgbClr val="231F20"/>
                </a:solidFill>
                <a:latin typeface="+mn-ea"/>
                <a:cs typeface="-윤고딕320"/>
              </a:rPr>
              <a:t>개별속성을 </a:t>
            </a:r>
            <a:r>
              <a:rPr lang="ko-KR" altLang="en-US" sz="2000" spc="-150" dirty="0">
                <a:solidFill>
                  <a:srgbClr val="231F20"/>
                </a:solidFill>
                <a:latin typeface="+mn-ea"/>
                <a:cs typeface="-윤고딕320"/>
              </a:rPr>
              <a:t>기재하지 않거나 부실하게 기재  →  정확한 물품목록정보 관리를 위해 개별속성은 필수 입력항목이 아닌 경우에도 최대한 충실히 기재</a:t>
            </a:r>
            <a:r>
              <a:rPr lang="en-US" altLang="ko-KR" sz="2000" spc="-150" dirty="0">
                <a:solidFill>
                  <a:srgbClr val="231F20"/>
                </a:solidFill>
                <a:latin typeface="+mn-ea"/>
                <a:cs typeface="-윤고딕320"/>
              </a:rPr>
              <a:t>(80% </a:t>
            </a:r>
            <a:r>
              <a:rPr lang="ko-KR" altLang="en-US" sz="2000" spc="-150" dirty="0">
                <a:solidFill>
                  <a:srgbClr val="231F20"/>
                </a:solidFill>
                <a:latin typeface="+mn-ea"/>
                <a:cs typeface="-윤고딕320"/>
              </a:rPr>
              <a:t>이상</a:t>
            </a:r>
            <a:r>
              <a:rPr lang="en-US" altLang="ko-KR" sz="2000" spc="-150" dirty="0">
                <a:solidFill>
                  <a:srgbClr val="231F20"/>
                </a:solidFill>
                <a:latin typeface="+mn-ea"/>
                <a:cs typeface="-윤고딕320"/>
              </a:rPr>
              <a:t>)</a:t>
            </a:r>
            <a:endParaRPr lang="ko-KR" altLang="en-US" sz="2000" spc="-150" dirty="0">
              <a:solidFill>
                <a:srgbClr val="231F20"/>
              </a:solidFill>
              <a:latin typeface="+mn-ea"/>
              <a:cs typeface="-윤고딕320"/>
            </a:endParaRPr>
          </a:p>
          <a:p>
            <a:pPr marL="390525" indent="-285750" fontAlgn="base" latinLnBrk="1">
              <a:lnSpc>
                <a:spcPts val="3800"/>
              </a:lnSpc>
              <a:buFont typeface="Wingdings" panose="05000000000000000000" pitchFamily="2" charset="2"/>
              <a:buChar char="§"/>
            </a:pPr>
            <a:r>
              <a:rPr lang="ko-KR" altLang="en-US" sz="2000" spc="-150" dirty="0" smtClean="0">
                <a:solidFill>
                  <a:srgbClr val="231F20"/>
                </a:solidFill>
                <a:latin typeface="+mn-ea"/>
                <a:cs typeface="-윤고딕320"/>
              </a:rPr>
              <a:t>개별속성 </a:t>
            </a:r>
            <a:r>
              <a:rPr lang="ko-KR" altLang="en-US" sz="2000" spc="-150" dirty="0">
                <a:solidFill>
                  <a:srgbClr val="231F20"/>
                </a:solidFill>
                <a:latin typeface="+mn-ea"/>
                <a:cs typeface="-윤고딕320"/>
              </a:rPr>
              <a:t>측정단위 </a:t>
            </a:r>
            <a:r>
              <a:rPr lang="ko-KR" altLang="en-US" sz="2000" spc="-150" dirty="0" err="1">
                <a:solidFill>
                  <a:srgbClr val="231F20"/>
                </a:solidFill>
                <a:latin typeface="+mn-ea"/>
                <a:cs typeface="-윤고딕320"/>
              </a:rPr>
              <a:t>입력시</a:t>
            </a:r>
            <a:r>
              <a:rPr lang="ko-KR" altLang="en-US" sz="2000" spc="-150" dirty="0">
                <a:solidFill>
                  <a:srgbClr val="231F20"/>
                </a:solidFill>
                <a:latin typeface="+mn-ea"/>
                <a:cs typeface="-윤고딕320"/>
              </a:rPr>
              <a:t> 영문과 특수문자 혼동 사용 → 측정단위로 기입하는 영문자 또는 기호는 컴퓨터 자판을 사용하되 자판에 없는 경우 특수문자 입력</a:t>
            </a:r>
          </a:p>
          <a:p>
            <a:pPr marL="390525" indent="-285750" fontAlgn="base" latinLnBrk="1">
              <a:lnSpc>
                <a:spcPts val="3800"/>
              </a:lnSpc>
              <a:buFont typeface="Wingdings" panose="05000000000000000000" pitchFamily="2" charset="2"/>
              <a:buChar char="§"/>
            </a:pPr>
            <a:r>
              <a:rPr lang="ko-KR" altLang="en-US" sz="2000" spc="-150" dirty="0" smtClean="0">
                <a:solidFill>
                  <a:srgbClr val="231F20"/>
                </a:solidFill>
                <a:latin typeface="+mn-ea"/>
                <a:cs typeface="-윤고딕320"/>
              </a:rPr>
              <a:t>이미 </a:t>
            </a:r>
            <a:r>
              <a:rPr lang="ko-KR" altLang="en-US" sz="2000" spc="-150" dirty="0">
                <a:solidFill>
                  <a:srgbClr val="231F20"/>
                </a:solidFill>
                <a:latin typeface="+mn-ea"/>
                <a:cs typeface="-윤고딕320"/>
              </a:rPr>
              <a:t>물품식별번호가 있는 물품의 품목을 중복 요청 → 하나의 제품은 하나의 번호를 부여하는 것이 원칙</a:t>
            </a:r>
            <a:r>
              <a:rPr lang="en-US" altLang="ko-KR" sz="2000" spc="-150" dirty="0">
                <a:solidFill>
                  <a:srgbClr val="231F20"/>
                </a:solidFill>
                <a:latin typeface="+mn-ea"/>
                <a:cs typeface="-윤고딕320"/>
              </a:rPr>
              <a:t>, </a:t>
            </a:r>
            <a:r>
              <a:rPr lang="ko-KR" altLang="en-US" sz="2000" spc="-150" dirty="0">
                <a:solidFill>
                  <a:srgbClr val="231F20"/>
                </a:solidFill>
                <a:latin typeface="+mn-ea"/>
                <a:cs typeface="-윤고딕320"/>
              </a:rPr>
              <a:t>사전에 기존 등록번호 존재 여부 확인 필요</a:t>
            </a:r>
          </a:p>
        </p:txBody>
      </p:sp>
      <p:sp>
        <p:nvSpPr>
          <p:cNvPr id="20" name="object 7"/>
          <p:cNvSpPr txBox="1"/>
          <p:nvPr/>
        </p:nvSpPr>
        <p:spPr>
          <a:xfrm>
            <a:off x="581025" y="7429500"/>
            <a:ext cx="16792575" cy="2473113"/>
          </a:xfrm>
          <a:prstGeom prst="rect">
            <a:avLst/>
          </a:prstGeom>
          <a:solidFill>
            <a:schemeClr val="bg1"/>
          </a:solidFill>
          <a:ln w="6350">
            <a:solidFill>
              <a:schemeClr val="accent1"/>
            </a:solidFill>
          </a:ln>
        </p:spPr>
        <p:txBody>
          <a:bodyPr wrap="square" lIns="0" tIns="36195" rIns="0" bIns="0">
            <a:spAutoFit/>
          </a:bodyPr>
          <a:lstStyle>
            <a:lvl1pPr marL="198438" indent="-93663">
              <a:tabLst>
                <a:tab pos="2063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242888" indent="-52388">
              <a:tabLst>
                <a:tab pos="2063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2063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2063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2063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063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063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063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063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ts val="3800"/>
              </a:lnSpc>
            </a:pPr>
            <a:r>
              <a:rPr lang="en-US" altLang="ko-KR" sz="2000" b="1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&lt; </a:t>
            </a:r>
            <a:r>
              <a:rPr lang="ko-KR" altLang="en-US" sz="2000" b="1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품명</a:t>
            </a:r>
            <a:r>
              <a:rPr lang="en-US" altLang="ko-KR" sz="2000" b="1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000" b="1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분류번호</a:t>
            </a:r>
            <a:r>
              <a:rPr lang="en-US" altLang="ko-KR" sz="2000" b="1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) </a:t>
            </a:r>
            <a:r>
              <a:rPr lang="ko-KR" altLang="en-US" sz="2000" b="1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등록 보완 사례 </a:t>
            </a:r>
            <a:r>
              <a:rPr lang="en-US" altLang="ko-KR" sz="2000" b="1" smtClean="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&gt;</a:t>
            </a:r>
          </a:p>
          <a:p>
            <a:pPr marL="447675" indent="-342900" fontAlgn="base" latinLnBrk="1">
              <a:lnSpc>
                <a:spcPts val="3800"/>
              </a:lnSpc>
              <a:buFont typeface="Wingdings" panose="05000000000000000000" pitchFamily="2" charset="2"/>
              <a:buChar char="§"/>
            </a:pPr>
            <a:r>
              <a:rPr lang="ko-KR" altLang="en-US" sz="200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신설하려는 품명이 기존 분류 품명과 유사하여 차별성이 크지 않은 경우  →  사전에 품명 검색으로 등록품명이 있는지 확인 후 요청</a:t>
            </a:r>
          </a:p>
          <a:p>
            <a:pPr marL="447675" indent="-342900" fontAlgn="base" latinLnBrk="1">
              <a:lnSpc>
                <a:spcPts val="3800"/>
              </a:lnSpc>
              <a:buFont typeface="Wingdings" panose="05000000000000000000" pitchFamily="2" charset="2"/>
              <a:buChar char="§"/>
            </a:pPr>
            <a:r>
              <a:rPr lang="ko-KR" altLang="en-US" sz="2000" smtClean="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특정 </a:t>
            </a:r>
            <a:r>
              <a:rPr lang="ko-KR" altLang="en-US" sz="200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규격</a:t>
            </a:r>
            <a:r>
              <a:rPr lang="en-US" altLang="ko-KR" sz="200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‧</a:t>
            </a:r>
            <a:r>
              <a:rPr lang="ko-KR" altLang="en-US" sz="200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모델의 제품에 대한 품명등록 요청  →  품목등록 메뉴에서 요청</a:t>
            </a:r>
          </a:p>
          <a:p>
            <a:pPr marL="447675" indent="-342900" fontAlgn="base" latinLnBrk="1">
              <a:lnSpc>
                <a:spcPts val="3800"/>
              </a:lnSpc>
              <a:buFont typeface="Wingdings" panose="05000000000000000000" pitchFamily="2" charset="2"/>
              <a:buChar char="§"/>
            </a:pPr>
            <a:r>
              <a:rPr lang="ko-KR" altLang="en-US" sz="2000" spc="-150" smtClean="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요청한 </a:t>
            </a:r>
            <a:r>
              <a:rPr lang="ko-KR" altLang="en-US" sz="2000" spc="-15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내용을 확인할 수 있는 자료나 설명이 부족  →  신설될 분류의 기능</a:t>
            </a:r>
            <a:r>
              <a:rPr lang="en-US" altLang="ko-KR" sz="2000" spc="-15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, </a:t>
            </a:r>
            <a:r>
              <a:rPr lang="ko-KR" altLang="en-US" sz="2000" spc="-15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용도</a:t>
            </a:r>
            <a:r>
              <a:rPr lang="en-US" altLang="ko-KR" sz="2000" spc="-15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, </a:t>
            </a:r>
            <a:r>
              <a:rPr lang="ko-KR" altLang="en-US" sz="2000" spc="-15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정의</a:t>
            </a:r>
            <a:r>
              <a:rPr lang="en-US" altLang="ko-KR" sz="2000" spc="-15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, </a:t>
            </a:r>
            <a:r>
              <a:rPr lang="ko-KR" altLang="en-US" sz="2000" spc="-15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특징 등을 확인할 수 있는 제품 카탈로그</a:t>
            </a:r>
            <a:r>
              <a:rPr lang="en-US" altLang="ko-KR" sz="2000" spc="-15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, </a:t>
            </a:r>
            <a:r>
              <a:rPr lang="ko-KR" altLang="en-US" sz="2000" spc="-15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규격서</a:t>
            </a:r>
            <a:r>
              <a:rPr lang="en-US" altLang="ko-KR" sz="2000" spc="-15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,</a:t>
            </a:r>
            <a:r>
              <a:rPr lang="ko-KR" altLang="en-US" sz="2000" spc="-15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 도면 등의 </a:t>
            </a:r>
            <a:endParaRPr lang="en-US" altLang="ko-KR" sz="2000" spc="-150">
              <a:solidFill>
                <a:srgbClr val="231F20"/>
              </a:solidFill>
              <a:latin typeface="맑은 고딕" panose="020B0503020000020004" pitchFamily="50" charset="-127"/>
              <a:cs typeface="-윤고딕320"/>
            </a:endParaRPr>
          </a:p>
          <a:p>
            <a:pPr marL="447675" indent="-342900" fontAlgn="base" latinLnBrk="1">
              <a:lnSpc>
                <a:spcPts val="3800"/>
              </a:lnSpc>
              <a:buFont typeface="Wingdings" panose="05000000000000000000" pitchFamily="2" charset="2"/>
              <a:buChar char="§"/>
            </a:pPr>
            <a:r>
              <a:rPr lang="ko-KR" altLang="en-US" sz="2000" smtClean="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자료를 </a:t>
            </a:r>
            <a:r>
              <a:rPr lang="ko-KR" altLang="en-US" sz="200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제출하고 품명신설 필요성과 기존 품명과의 차이점</a:t>
            </a:r>
            <a:r>
              <a:rPr lang="en-US" altLang="ko-KR" sz="200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, </a:t>
            </a:r>
            <a:r>
              <a:rPr lang="ko-KR" altLang="en-US" sz="200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관련 규정</a:t>
            </a:r>
            <a:r>
              <a:rPr lang="en-US" altLang="ko-KR" sz="200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, </a:t>
            </a:r>
            <a:r>
              <a:rPr lang="ko-KR" altLang="en-US" sz="200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참고 웹사이트 주소</a:t>
            </a:r>
            <a:r>
              <a:rPr lang="en-US" altLang="ko-KR" sz="200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, </a:t>
            </a:r>
            <a:r>
              <a:rPr lang="ko-KR" altLang="en-US" sz="200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주요 사용기관 등 참고할 내용을 </a:t>
            </a:r>
            <a:r>
              <a:rPr lang="ko-KR" altLang="en-US" sz="2000" smtClean="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기재</a:t>
            </a:r>
            <a:endParaRPr lang="ko-KR" altLang="en-US" sz="2000" b="1">
              <a:solidFill>
                <a:srgbClr val="231F20"/>
              </a:solidFill>
              <a:latin typeface="맑은 고딕" panose="020B0503020000020004" pitchFamily="50" charset="-127"/>
              <a:cs typeface="-윤고딕320"/>
            </a:endParaRPr>
          </a:p>
        </p:txBody>
      </p:sp>
    </p:spTree>
    <p:extLst>
      <p:ext uri="{BB962C8B-B14F-4D97-AF65-F5344CB8AC3E}">
        <p14:creationId xmlns:p14="http://schemas.microsoft.com/office/powerpoint/2010/main" val="1432764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" y="0"/>
            <a:ext cx="2882899" cy="396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2843712" y="0"/>
            <a:ext cx="15539539" cy="396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13"/>
          <p:cNvSpPr txBox="1"/>
          <p:nvPr/>
        </p:nvSpPr>
        <p:spPr>
          <a:xfrm>
            <a:off x="4876800" y="3501147"/>
            <a:ext cx="8775700" cy="15113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99600"/>
              </a:lnSpc>
            </a:pPr>
            <a:r>
              <a:rPr lang="en-US" altLang="ko-KR" sz="8500" spc="-600" dirty="0" smtClean="0">
                <a:solidFill>
                  <a:srgbClr val="FF75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Chapter 4</a:t>
            </a:r>
            <a:endParaRPr lang="ko-KR" altLang="en-US" sz="8500" spc="-600" dirty="0">
              <a:solidFill>
                <a:srgbClr val="FF756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8" name="TextBox 14"/>
          <p:cNvSpPr txBox="1"/>
          <p:nvPr/>
        </p:nvSpPr>
        <p:spPr>
          <a:xfrm>
            <a:off x="4876800" y="4948944"/>
            <a:ext cx="8775700" cy="15113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99600"/>
              </a:lnSpc>
            </a:pPr>
            <a:r>
              <a:rPr lang="ko-KR" altLang="en-US" sz="7200" spc="-600" smtClean="0">
                <a:solidFill>
                  <a:srgbClr val="084C8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벤처나라</a:t>
            </a:r>
            <a:endParaRPr lang="ko-KR" altLang="en-US" sz="7200" spc="-600">
              <a:solidFill>
                <a:srgbClr val="084C8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334000" y="3238500"/>
            <a:ext cx="7696200" cy="313285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1856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400" y="2022351"/>
            <a:ext cx="540000" cy="540000"/>
          </a:xfrm>
          <a:prstGeom prst="rect">
            <a:avLst/>
          </a:prstGeom>
        </p:spPr>
      </p:pic>
      <p:sp>
        <p:nvSpPr>
          <p:cNvPr id="16" name="object 4"/>
          <p:cNvSpPr txBox="1"/>
          <p:nvPr/>
        </p:nvSpPr>
        <p:spPr>
          <a:xfrm>
            <a:off x="1260000" y="2574804"/>
            <a:ext cx="16992600" cy="46601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en-US" sz="500" spc="-5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  </a:t>
            </a:r>
            <a:endParaRPr lang="en-US" sz="500" spc="-51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  <a:p>
            <a:pPr marL="342900" indent="-342900" fontAlgn="base" latinLnBrk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의미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 </a:t>
            </a:r>
            <a:r>
              <a:rPr lang="ko-KR" altLang="en-US" sz="2400" spc="-15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벤처</a:t>
            </a:r>
            <a:r>
              <a:rPr lang="en-US" altLang="ko-KR" sz="2400" spc="-15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‧</a:t>
            </a:r>
            <a:r>
              <a:rPr lang="ko-KR" altLang="en-US" sz="2400" spc="-15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창업기업이 생산</a:t>
            </a:r>
            <a:r>
              <a:rPr lang="en-US" altLang="ko-KR" sz="2400" spc="-15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‧</a:t>
            </a:r>
            <a:r>
              <a:rPr lang="ko-KR" altLang="en-US" sz="2400" spc="-15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공급한 상품 중 기술과 품질이 우수하여 관련기관의 추천과 조달청의 심사를 거쳐 조달청장이 </a:t>
            </a:r>
            <a:endParaRPr lang="en-US" altLang="ko-KR" sz="2400" spc="-15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fontAlgn="base" latinLnBrk="1">
              <a:lnSpc>
                <a:spcPct val="150000"/>
              </a:lnSpc>
            </a:pP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  </a:t>
            </a:r>
            <a:r>
              <a:rPr lang="en-US" altLang="ko-KR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</a:t>
            </a: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벤처나라에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등록하는 상품으로 지정한 물품 및 서비스</a:t>
            </a:r>
            <a:endParaRPr lang="en-US" altLang="ko-KR" sz="5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fontAlgn="base" latinLnBrk="1">
              <a:lnSpc>
                <a:spcPct val="150000"/>
              </a:lnSpc>
            </a:pPr>
            <a:endParaRPr lang="en-US" altLang="ko-KR" sz="800"/>
          </a:p>
          <a:p>
            <a:pPr fontAlgn="base" latinLnBrk="1">
              <a:lnSpc>
                <a:spcPct val="150000"/>
              </a:lnSpc>
            </a:pPr>
            <a:endParaRPr lang="en-US" altLang="ko-KR" sz="800"/>
          </a:p>
          <a:p>
            <a:pPr fontAlgn="base" latinLnBrk="1">
              <a:lnSpc>
                <a:spcPct val="150000"/>
              </a:lnSpc>
            </a:pPr>
            <a:r>
              <a:rPr lang="en-US" altLang="ko-KR" sz="800"/>
              <a:t>  </a:t>
            </a:r>
          </a:p>
          <a:p>
            <a:pPr fontAlgn="base" latinLnBrk="1">
              <a:lnSpc>
                <a:spcPct val="150000"/>
              </a:lnSpc>
            </a:pPr>
            <a:endParaRPr lang="ko-KR" altLang="en-US" sz="700"/>
          </a:p>
          <a:p>
            <a:pPr marL="342900" indent="-342900" fontAlgn="base" latinLnBrk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대상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중소기업자 중 벤처기업 또는 창업기업에서 직접 생산하거나 국내 제조기업과 주문자상표부착생산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(OEM)</a:t>
            </a: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*</a:t>
            </a:r>
            <a:endParaRPr lang="en-US" altLang="ko-KR" sz="2400" smtClean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fontAlgn="base" latinLnBrk="1">
              <a:lnSpc>
                <a:spcPct val="150000"/>
              </a:lnSpc>
            </a:pP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</a:t>
            </a:r>
            <a:r>
              <a:rPr lang="en-US" altLang="ko-KR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 </a:t>
            </a: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방식으로 생산하는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물품 및 </a:t>
            </a:r>
            <a:r>
              <a:rPr lang="ko-KR" altLang="en-US" sz="20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서비스    </a:t>
            </a:r>
            <a:r>
              <a:rPr lang="ko-KR" altLang="en-US" sz="200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* 해외 제조 </a:t>
            </a:r>
            <a:r>
              <a:rPr lang="en-US" altLang="ko-KR" sz="200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OEM</a:t>
            </a:r>
            <a:r>
              <a:rPr lang="ko-KR" altLang="en-US" sz="200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은 지정신청 불가능</a:t>
            </a:r>
            <a:endParaRPr lang="en-US" altLang="ko-KR" sz="200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fontAlgn="base" latinLnBrk="1">
              <a:lnSpc>
                <a:spcPct val="150000"/>
              </a:lnSpc>
            </a:pPr>
            <a:endParaRPr lang="en-US" altLang="ko-KR" sz="133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fontAlgn="base" latinLnBrk="1">
              <a:lnSpc>
                <a:spcPct val="150000"/>
              </a:lnSpc>
            </a:pPr>
            <a:r>
              <a:rPr lang="ko-KR" altLang="en-US" sz="200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</a:t>
            </a:r>
            <a:r>
              <a:rPr lang="ko-KR" altLang="en-US" sz="200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 ▸</a:t>
            </a:r>
            <a:r>
              <a:rPr lang="en-US" altLang="ko-KR" sz="200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</a:t>
            </a:r>
            <a:r>
              <a:rPr lang="ko-KR" altLang="en-US" sz="200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벤처기업 </a:t>
            </a:r>
            <a:r>
              <a:rPr lang="en-US" altLang="ko-KR" sz="200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: </a:t>
            </a:r>
            <a:r>
              <a:rPr lang="ko-KR" altLang="en-US" sz="200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「벤처기업육성에 관한 특별법」 제</a:t>
            </a:r>
            <a:r>
              <a:rPr lang="en-US" altLang="ko-KR" sz="200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2</a:t>
            </a:r>
            <a:r>
              <a:rPr lang="ko-KR" altLang="en-US" sz="200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조의</a:t>
            </a:r>
            <a:r>
              <a:rPr lang="en-US" altLang="ko-KR" sz="200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2</a:t>
            </a:r>
            <a:r>
              <a:rPr lang="ko-KR" altLang="en-US" sz="200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의 요건을 갖춘 기업</a:t>
            </a:r>
            <a:endParaRPr lang="en-US" altLang="ko-KR" sz="200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fontAlgn="base" latinLnBrk="1">
              <a:lnSpc>
                <a:spcPct val="150000"/>
              </a:lnSpc>
            </a:pPr>
            <a:r>
              <a:rPr lang="ko-KR" altLang="en-US" sz="200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  ▸</a:t>
            </a:r>
            <a:r>
              <a:rPr lang="en-US" altLang="ko-KR" sz="200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</a:t>
            </a:r>
            <a:r>
              <a:rPr lang="ko-KR" altLang="en-US" sz="200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창업기업 </a:t>
            </a:r>
            <a:r>
              <a:rPr lang="en-US" altLang="ko-KR" sz="200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: </a:t>
            </a:r>
            <a:r>
              <a:rPr lang="ko-KR" altLang="en-US" sz="200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「중소기업창업 지원법」 제</a:t>
            </a:r>
            <a:r>
              <a:rPr lang="en-US" altLang="ko-KR" sz="200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2</a:t>
            </a:r>
            <a:r>
              <a:rPr lang="ko-KR" altLang="en-US" sz="200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조 제</a:t>
            </a:r>
            <a:r>
              <a:rPr lang="en-US" altLang="ko-KR" sz="200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3</a:t>
            </a:r>
            <a:r>
              <a:rPr lang="ko-KR" altLang="en-US" sz="200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호에 따라 창업 후 사업을 개시한 날로부터 </a:t>
            </a:r>
            <a:r>
              <a:rPr lang="en-US" altLang="ko-KR" sz="200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7</a:t>
            </a:r>
            <a:r>
              <a:rPr lang="ko-KR" altLang="en-US" sz="200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년 이내인 기업</a:t>
            </a:r>
            <a:r>
              <a:rPr lang="en-US" altLang="ko-KR" sz="200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00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사업자등록증의 개업연월일 확인</a:t>
            </a:r>
            <a:r>
              <a:rPr lang="en-US" altLang="ko-KR" sz="200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</a:t>
            </a:r>
          </a:p>
          <a:p>
            <a:pPr fontAlgn="base" latinLnBrk="1"/>
            <a:r>
              <a:rPr lang="en-US" altLang="ko-KR" sz="6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</a:t>
            </a:r>
          </a:p>
          <a:p>
            <a:pPr marL="342900" indent="-342900" fontAlgn="base" latinLnBrk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지정기간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지정일로부터 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6</a:t>
            </a: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년 </a:t>
            </a:r>
            <a:endParaRPr lang="en-US" altLang="ko-KR" sz="24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</p:txBody>
      </p:sp>
      <p:sp>
        <p:nvSpPr>
          <p:cNvPr id="32" name="object 13"/>
          <p:cNvSpPr txBox="1"/>
          <p:nvPr/>
        </p:nvSpPr>
        <p:spPr>
          <a:xfrm>
            <a:off x="1622824" y="3957876"/>
            <a:ext cx="14836375" cy="395621"/>
          </a:xfrm>
          <a:prstGeom prst="rect">
            <a:avLst/>
          </a:prstGeom>
          <a:solidFill>
            <a:srgbClr val="E7F2DA"/>
          </a:solidFill>
          <a:ln w="6350">
            <a:solidFill>
              <a:srgbClr val="97CB59"/>
            </a:solidFill>
          </a:ln>
        </p:spPr>
        <p:txBody>
          <a:bodyPr vert="horz" wrap="square" lIns="0" tIns="86995" rIns="0" bIns="0" rtlCol="0">
            <a:spAutoFit/>
          </a:bodyPr>
          <a:lstStyle/>
          <a:p>
            <a:pPr fontAlgn="base" latinLnBrk="1"/>
            <a:r>
              <a:rPr lang="ko-KR" altLang="en-US" sz="2000">
                <a:latin typeface="+mn-ea"/>
              </a:rPr>
              <a:t>  </a:t>
            </a:r>
            <a:r>
              <a:rPr lang="en-US" altLang="ko-KR" sz="2000">
                <a:latin typeface="+mn-ea"/>
              </a:rPr>
              <a:t>• </a:t>
            </a:r>
            <a:r>
              <a:rPr lang="ko-KR" altLang="en-US" sz="2000">
                <a:latin typeface="+mn-ea"/>
              </a:rPr>
              <a:t>「조달사업에 관한 법률」 제</a:t>
            </a:r>
            <a:r>
              <a:rPr lang="en-US" altLang="ko-KR" sz="2000">
                <a:latin typeface="+mn-ea"/>
              </a:rPr>
              <a:t>25</a:t>
            </a:r>
            <a:r>
              <a:rPr lang="ko-KR" altLang="en-US" sz="2000">
                <a:latin typeface="+mn-ea"/>
              </a:rPr>
              <a:t>조 및 동법 시행령 제</a:t>
            </a:r>
            <a:r>
              <a:rPr lang="en-US" altLang="ko-KR" sz="2000">
                <a:latin typeface="+mn-ea"/>
              </a:rPr>
              <a:t>29</a:t>
            </a:r>
            <a:r>
              <a:rPr lang="ko-KR" altLang="en-US" sz="2000">
                <a:latin typeface="+mn-ea"/>
              </a:rPr>
              <a:t>조             </a:t>
            </a:r>
            <a:r>
              <a:rPr lang="en-US" altLang="ko-KR" sz="2000">
                <a:latin typeface="+mn-ea"/>
              </a:rPr>
              <a:t>• </a:t>
            </a:r>
            <a:r>
              <a:rPr lang="ko-KR" altLang="en-US" sz="2000">
                <a:latin typeface="+mn-ea"/>
              </a:rPr>
              <a:t>  「벤처나라 등록 물품</a:t>
            </a:r>
            <a:r>
              <a:rPr lang="en-US" altLang="ko-KR" sz="2000">
                <a:latin typeface="+mn-ea"/>
              </a:rPr>
              <a:t>·</a:t>
            </a:r>
            <a:r>
              <a:rPr lang="ko-KR" altLang="en-US" sz="2000">
                <a:latin typeface="+mn-ea"/>
              </a:rPr>
              <a:t>서비스 지정 관리 규정」</a:t>
            </a:r>
            <a:r>
              <a:rPr lang="en-US" altLang="ko-KR" sz="2000">
                <a:latin typeface="+mn-ea"/>
              </a:rPr>
              <a:t>(</a:t>
            </a:r>
            <a:r>
              <a:rPr lang="ko-KR" altLang="en-US" sz="2000">
                <a:latin typeface="+mn-ea"/>
              </a:rPr>
              <a:t>조달청 고시</a:t>
            </a:r>
            <a:r>
              <a:rPr lang="en-US" altLang="ko-KR" sz="2000">
                <a:latin typeface="+mn-ea"/>
              </a:rPr>
              <a:t>)</a:t>
            </a:r>
            <a:endParaRPr lang="ko-KR" altLang="en-US" sz="2000">
              <a:latin typeface="+mn-ea"/>
            </a:endParaRPr>
          </a:p>
        </p:txBody>
      </p:sp>
      <p:sp>
        <p:nvSpPr>
          <p:cNvPr id="92" name="TextBox 12"/>
          <p:cNvSpPr txBox="1"/>
          <p:nvPr/>
        </p:nvSpPr>
        <p:spPr>
          <a:xfrm>
            <a:off x="1028703" y="2108203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sz="21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01</a:t>
            </a:r>
          </a:p>
        </p:txBody>
      </p:sp>
      <p:sp>
        <p:nvSpPr>
          <p:cNvPr id="95" name="TextBox 12"/>
          <p:cNvSpPr txBox="1"/>
          <p:nvPr/>
        </p:nvSpPr>
        <p:spPr>
          <a:xfrm>
            <a:off x="1028703" y="6946903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endParaRPr lang="en-US" sz="21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727201" y="3228463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4. </a:t>
            </a:r>
            <a:r>
              <a:rPr lang="ko-KR" altLang="en-US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벤처나라</a:t>
            </a:r>
            <a:endParaRPr lang="ko-KR" altLang="en-US" sz="510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10591805" y="952500"/>
            <a:ext cx="7804151" cy="635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41100"/>
              </a:lnSpc>
            </a:pPr>
            <a:r>
              <a:rPr lang="ko-KR" altLang="en-US" sz="3500" b="1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</a:t>
            </a:r>
            <a:r>
              <a:rPr lang="ko-KR" alt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제도 개요</a:t>
            </a:r>
            <a:endParaRPr lang="en-US" altLang="ko-KR" sz="35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20" name="직선 연결선 19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직사각형 20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object 4"/>
          <p:cNvSpPr txBox="1"/>
          <p:nvPr/>
        </p:nvSpPr>
        <p:spPr>
          <a:xfrm>
            <a:off x="1752600" y="2095500"/>
            <a:ext cx="5486400" cy="4129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ko-KR" altLang="en-US" sz="2600" spc="-115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벤처나라 제도     </a:t>
            </a:r>
            <a:endParaRPr sz="200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</p:txBody>
      </p:sp>
      <p:sp>
        <p:nvSpPr>
          <p:cNvPr id="17" name="object 5"/>
          <p:cNvSpPr txBox="1"/>
          <p:nvPr/>
        </p:nvSpPr>
        <p:spPr>
          <a:xfrm>
            <a:off x="1248488" y="7250645"/>
            <a:ext cx="16429912" cy="2673809"/>
          </a:xfrm>
          <a:prstGeom prst="rect">
            <a:avLst/>
          </a:prstGeom>
          <a:noFill/>
          <a:ln w="6350">
            <a:solidFill>
              <a:schemeClr val="accent1"/>
            </a:solidFill>
          </a:ln>
        </p:spPr>
        <p:txBody>
          <a:bodyPr wrap="square" lIns="0" tIns="41910" rIns="0" bIns="0">
            <a:spAutoFit/>
          </a:bodyPr>
          <a:lstStyle>
            <a:lvl1pPr marL="188913" indent="-84138"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258763" indent="-63500"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 latinLnBrk="1">
              <a:lnSpc>
                <a:spcPct val="150000"/>
              </a:lnSpc>
            </a:pPr>
            <a:r>
              <a:rPr lang="en-US" altLang="ko-KR" sz="1900" b="1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&lt; </a:t>
            </a:r>
            <a:r>
              <a:rPr lang="ko-KR" altLang="en-US" sz="1900" b="1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지정 제외 대상 </a:t>
            </a:r>
            <a:r>
              <a:rPr lang="en-US" altLang="ko-KR" sz="1900" b="1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&gt;</a:t>
            </a:r>
            <a:endParaRPr lang="ko-KR" altLang="en-US" sz="1900" b="1">
              <a:solidFill>
                <a:srgbClr val="231F20"/>
              </a:solidFill>
              <a:latin typeface="맑은 고딕" panose="020B0503020000020004" pitchFamily="50" charset="-127"/>
              <a:cs typeface="-윤고딕320"/>
            </a:endParaRPr>
          </a:p>
          <a:p>
            <a:pPr marL="447675" indent="-342900" fontAlgn="base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900" smtClean="0">
                <a:latin typeface="맑은 고딕" panose="020B0503020000020004" pitchFamily="50" charset="-127"/>
              </a:rPr>
              <a:t>휴</a:t>
            </a:r>
            <a:r>
              <a:rPr lang="en-US" altLang="ko-KR" sz="1900">
                <a:latin typeface="맑은 고딕" panose="020B0503020000020004" pitchFamily="50" charset="-127"/>
              </a:rPr>
              <a:t>·</a:t>
            </a:r>
            <a:r>
              <a:rPr lang="ko-KR" altLang="en-US" sz="1900">
                <a:latin typeface="맑은 고딕" panose="020B0503020000020004" pitchFamily="50" charset="-127"/>
              </a:rPr>
              <a:t>폐업</a:t>
            </a:r>
            <a:r>
              <a:rPr lang="en-US" altLang="ko-KR" sz="1900">
                <a:latin typeface="맑은 고딕" panose="020B0503020000020004" pitchFamily="50" charset="-127"/>
              </a:rPr>
              <a:t>, </a:t>
            </a:r>
            <a:r>
              <a:rPr lang="ko-KR" altLang="en-US" sz="1900">
                <a:latin typeface="맑은 고딕" panose="020B0503020000020004" pitchFamily="50" charset="-127"/>
              </a:rPr>
              <a:t>부도</a:t>
            </a:r>
            <a:r>
              <a:rPr lang="en-US" altLang="ko-KR" sz="1900">
                <a:latin typeface="맑은 고딕" panose="020B0503020000020004" pitchFamily="50" charset="-127"/>
              </a:rPr>
              <a:t>, </a:t>
            </a:r>
            <a:r>
              <a:rPr lang="ko-KR" altLang="en-US" sz="1900">
                <a:latin typeface="맑은 고딕" panose="020B0503020000020004" pitchFamily="50" charset="-127"/>
              </a:rPr>
              <a:t>파산 또는 부정당업자 제재 중인 업체</a:t>
            </a:r>
          </a:p>
          <a:p>
            <a:pPr marL="447675" indent="-342900" fontAlgn="base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900" spc="-150" smtClean="0">
                <a:latin typeface="맑은 고딕" panose="020B0503020000020004" pitchFamily="50" charset="-127"/>
              </a:rPr>
              <a:t>「</a:t>
            </a:r>
            <a:r>
              <a:rPr lang="ko-KR" altLang="en-US" sz="1900" spc="-150">
                <a:latin typeface="맑은 고딕" panose="020B0503020000020004" pitchFamily="50" charset="-127"/>
              </a:rPr>
              <a:t>중소기업기본법」 제</a:t>
            </a:r>
            <a:r>
              <a:rPr lang="en-US" altLang="ko-KR" sz="1900" spc="-150">
                <a:latin typeface="맑은 고딕" panose="020B0503020000020004" pitchFamily="50" charset="-127"/>
              </a:rPr>
              <a:t>2</a:t>
            </a:r>
            <a:r>
              <a:rPr lang="ko-KR" altLang="en-US" sz="1900" spc="-150">
                <a:latin typeface="맑은 고딕" panose="020B0503020000020004" pitchFamily="50" charset="-127"/>
              </a:rPr>
              <a:t>조 제</a:t>
            </a:r>
            <a:r>
              <a:rPr lang="en-US" altLang="ko-KR" sz="1900" spc="-150">
                <a:latin typeface="맑은 고딕" panose="020B0503020000020004" pitchFamily="50" charset="-127"/>
              </a:rPr>
              <a:t>1</a:t>
            </a:r>
            <a:r>
              <a:rPr lang="ko-KR" altLang="en-US" sz="1900" spc="-150">
                <a:latin typeface="맑은 고딕" panose="020B0503020000020004" pitchFamily="50" charset="-127"/>
              </a:rPr>
              <a:t>항에 따른 중소기업에 해당하지 않는 업체 또는 「중소기업제품 구매촉진 및 판로지원에 관한 법률」 제</a:t>
            </a:r>
            <a:r>
              <a:rPr lang="en-US" altLang="ko-KR" sz="1900" spc="-150">
                <a:latin typeface="맑은 고딕" panose="020B0503020000020004" pitchFamily="50" charset="-127"/>
              </a:rPr>
              <a:t>8</a:t>
            </a:r>
            <a:r>
              <a:rPr lang="ko-KR" altLang="en-US" sz="1900" spc="-150">
                <a:latin typeface="맑은 고딕" panose="020B0503020000020004" pitchFamily="50" charset="-127"/>
              </a:rPr>
              <a:t>조의</a:t>
            </a:r>
            <a:r>
              <a:rPr lang="en-US" altLang="ko-KR" sz="1900" spc="-150">
                <a:latin typeface="맑은 고딕" panose="020B0503020000020004" pitchFamily="50" charset="-127"/>
              </a:rPr>
              <a:t>2 </a:t>
            </a:r>
            <a:r>
              <a:rPr lang="ko-KR" altLang="en-US" sz="1900" spc="-150">
                <a:latin typeface="맑은 고딕" panose="020B0503020000020004" pitchFamily="50" charset="-127"/>
              </a:rPr>
              <a:t>제</a:t>
            </a:r>
            <a:r>
              <a:rPr lang="en-US" altLang="ko-KR" sz="1900" spc="-150">
                <a:latin typeface="맑은 고딕" panose="020B0503020000020004" pitchFamily="50" charset="-127"/>
              </a:rPr>
              <a:t>1</a:t>
            </a:r>
            <a:r>
              <a:rPr lang="ko-KR" altLang="en-US" sz="1900" spc="-150">
                <a:latin typeface="맑은 고딕" panose="020B0503020000020004" pitchFamily="50" charset="-127"/>
              </a:rPr>
              <a:t>항에 해당하는 업체</a:t>
            </a:r>
          </a:p>
          <a:p>
            <a:pPr marL="447675" indent="-342900" fontAlgn="base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900" b="1" u="sng" smtClean="0">
                <a:latin typeface="맑은 고딕" panose="020B0503020000020004" pitchFamily="50" charset="-127"/>
              </a:rPr>
              <a:t>단가계약 </a:t>
            </a:r>
            <a:r>
              <a:rPr lang="ko-KR" altLang="en-US" sz="1900" b="1" u="sng">
                <a:latin typeface="맑은 고딕" panose="020B0503020000020004" pitchFamily="50" charset="-127"/>
              </a:rPr>
              <a:t>또는 카탈로그 계약을 체결하여 나라장터 종합쇼핑몰 또는 디지털서비스몰에 등록한 물품 및 서비스와 동일한 물품식별번호의 상품</a:t>
            </a:r>
          </a:p>
          <a:p>
            <a:pPr marL="447675" indent="-342900" fontAlgn="base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900" smtClean="0">
                <a:latin typeface="맑은 고딕" panose="020B0503020000020004" pitchFamily="50" charset="-127"/>
              </a:rPr>
              <a:t>음</a:t>
            </a:r>
            <a:r>
              <a:rPr lang="en-US" altLang="ko-KR" sz="1900">
                <a:latin typeface="맑은 고딕" panose="020B0503020000020004" pitchFamily="50" charset="-127"/>
              </a:rPr>
              <a:t>·</a:t>
            </a:r>
            <a:r>
              <a:rPr lang="ko-KR" altLang="en-US" sz="1900">
                <a:latin typeface="맑은 고딕" panose="020B0503020000020004" pitchFamily="50" charset="-127"/>
              </a:rPr>
              <a:t>식료품류</a:t>
            </a:r>
            <a:r>
              <a:rPr lang="en-US" altLang="ko-KR" sz="1900">
                <a:latin typeface="맑은 고딕" panose="020B0503020000020004" pitchFamily="50" charset="-127"/>
              </a:rPr>
              <a:t>, </a:t>
            </a:r>
            <a:r>
              <a:rPr lang="ko-KR" altLang="en-US" sz="1900">
                <a:latin typeface="맑은 고딕" panose="020B0503020000020004" pitchFamily="50" charset="-127"/>
              </a:rPr>
              <a:t>동</a:t>
            </a:r>
            <a:r>
              <a:rPr lang="en-US" altLang="ko-KR" sz="1900">
                <a:latin typeface="맑은 고딕" panose="020B0503020000020004" pitchFamily="50" charset="-127"/>
              </a:rPr>
              <a:t>·</a:t>
            </a:r>
            <a:r>
              <a:rPr lang="ko-KR" altLang="en-US" sz="1900">
                <a:latin typeface="맑은 고딕" panose="020B0503020000020004" pitchFamily="50" charset="-127"/>
              </a:rPr>
              <a:t>식물류</a:t>
            </a:r>
            <a:r>
              <a:rPr lang="en-US" altLang="ko-KR" sz="1900">
                <a:latin typeface="맑은 고딕" panose="020B0503020000020004" pitchFamily="50" charset="-127"/>
              </a:rPr>
              <a:t>, </a:t>
            </a:r>
            <a:r>
              <a:rPr lang="ko-KR" altLang="en-US" sz="1900">
                <a:latin typeface="맑은 고딕" panose="020B0503020000020004" pitchFamily="50" charset="-127"/>
              </a:rPr>
              <a:t>농</a:t>
            </a:r>
            <a:r>
              <a:rPr lang="en-US" altLang="ko-KR" sz="1900">
                <a:latin typeface="맑은 고딕" panose="020B0503020000020004" pitchFamily="50" charset="-127"/>
              </a:rPr>
              <a:t>·</a:t>
            </a:r>
            <a:r>
              <a:rPr lang="ko-KR" altLang="en-US" sz="1900">
                <a:latin typeface="맑은 고딕" panose="020B0503020000020004" pitchFamily="50" charset="-127"/>
              </a:rPr>
              <a:t>수산물류</a:t>
            </a:r>
            <a:r>
              <a:rPr lang="en-US" altLang="ko-KR" sz="1900">
                <a:latin typeface="맑은 고딕" panose="020B0503020000020004" pitchFamily="50" charset="-127"/>
              </a:rPr>
              <a:t>, </a:t>
            </a:r>
            <a:r>
              <a:rPr lang="ko-KR" altLang="en-US" sz="1900">
                <a:latin typeface="맑은 고딕" panose="020B0503020000020004" pitchFamily="50" charset="-127"/>
              </a:rPr>
              <a:t>무기</a:t>
            </a:r>
            <a:r>
              <a:rPr lang="en-US" altLang="ko-KR" sz="1900">
                <a:latin typeface="맑은 고딕" panose="020B0503020000020004" pitchFamily="50" charset="-127"/>
              </a:rPr>
              <a:t>·</a:t>
            </a:r>
            <a:r>
              <a:rPr lang="ko-KR" altLang="en-US" sz="1900">
                <a:latin typeface="맑은 고딕" panose="020B0503020000020004" pitchFamily="50" charset="-127"/>
              </a:rPr>
              <a:t>총포</a:t>
            </a:r>
            <a:r>
              <a:rPr lang="en-US" altLang="ko-KR" sz="1900">
                <a:latin typeface="맑은 고딕" panose="020B0503020000020004" pitchFamily="50" charset="-127"/>
              </a:rPr>
              <a:t>·</a:t>
            </a:r>
            <a:r>
              <a:rPr lang="ko-KR" altLang="en-US" sz="1900">
                <a:latin typeface="맑은 고딕" panose="020B0503020000020004" pitchFamily="50" charset="-127"/>
              </a:rPr>
              <a:t>화약류와 그 구성품</a:t>
            </a:r>
            <a:r>
              <a:rPr lang="en-US" altLang="ko-KR" sz="1900">
                <a:latin typeface="맑은 고딕" panose="020B0503020000020004" pitchFamily="50" charset="-127"/>
              </a:rPr>
              <a:t>, </a:t>
            </a:r>
            <a:r>
              <a:rPr lang="ko-KR" altLang="en-US" sz="1900">
                <a:latin typeface="맑은 고딕" panose="020B0503020000020004" pitchFamily="50" charset="-127"/>
              </a:rPr>
              <a:t>유류 및 의약품</a:t>
            </a:r>
            <a:r>
              <a:rPr lang="en-US" altLang="ko-KR" sz="1900">
                <a:latin typeface="맑은 고딕" panose="020B0503020000020004" pitchFamily="50" charset="-127"/>
              </a:rPr>
              <a:t>(</a:t>
            </a:r>
            <a:r>
              <a:rPr lang="ko-KR" altLang="en-US" sz="1900">
                <a:latin typeface="맑은 고딕" panose="020B0503020000020004" pitchFamily="50" charset="-127"/>
              </a:rPr>
              <a:t>농약</a:t>
            </a:r>
            <a:r>
              <a:rPr lang="en-US" altLang="ko-KR" sz="1900">
                <a:latin typeface="맑은 고딕" panose="020B0503020000020004" pitchFamily="50" charset="-127"/>
              </a:rPr>
              <a:t>), </a:t>
            </a:r>
            <a:r>
              <a:rPr lang="ko-KR" altLang="en-US" sz="1900">
                <a:latin typeface="맑은 고딕" panose="020B0503020000020004" pitchFamily="50" charset="-127"/>
              </a:rPr>
              <a:t>소비재 완성품이 아닌 반제품에 해당하는 상품</a:t>
            </a:r>
          </a:p>
          <a:p>
            <a:pPr marL="447675" indent="-342900" fontAlgn="base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900" smtClean="0">
                <a:latin typeface="맑은 고딕" panose="020B0503020000020004" pitchFamily="50" charset="-127"/>
              </a:rPr>
              <a:t>지정 </a:t>
            </a:r>
            <a:r>
              <a:rPr lang="ko-KR" altLang="en-US" sz="1900">
                <a:latin typeface="맑은 고딕" panose="020B0503020000020004" pitchFamily="50" charset="-127"/>
              </a:rPr>
              <a:t>취소 후 </a:t>
            </a:r>
            <a:r>
              <a:rPr lang="en-US" altLang="ko-KR" sz="1900">
                <a:latin typeface="맑은 고딕" panose="020B0503020000020004" pitchFamily="50" charset="-127"/>
              </a:rPr>
              <a:t>6</a:t>
            </a:r>
            <a:r>
              <a:rPr lang="ko-KR" altLang="en-US" sz="1900">
                <a:latin typeface="맑은 고딕" panose="020B0503020000020004" pitchFamily="50" charset="-127"/>
              </a:rPr>
              <a:t>개월 이내에 벤처창업기업제품으로 재신청된 경우</a:t>
            </a:r>
          </a:p>
        </p:txBody>
      </p:sp>
    </p:spTree>
    <p:extLst>
      <p:ext uri="{BB962C8B-B14F-4D97-AF65-F5344CB8AC3E}">
        <p14:creationId xmlns:p14="http://schemas.microsoft.com/office/powerpoint/2010/main" val="3668340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object 3"/>
          <p:cNvSpPr/>
          <p:nvPr/>
        </p:nvSpPr>
        <p:spPr>
          <a:xfrm>
            <a:off x="1981200" y="7298527"/>
            <a:ext cx="1268445" cy="1763885"/>
          </a:xfrm>
          <a:custGeom>
            <a:avLst/>
            <a:gdLst/>
            <a:ahLst/>
            <a:cxnLst/>
            <a:rect l="l" t="t" r="r" b="b"/>
            <a:pathLst>
              <a:path w="4766310" h="900430">
                <a:moveTo>
                  <a:pt x="4766056" y="0"/>
                </a:moveTo>
                <a:lnTo>
                  <a:pt x="0" y="0"/>
                </a:lnTo>
                <a:lnTo>
                  <a:pt x="0" y="899998"/>
                </a:lnTo>
                <a:lnTo>
                  <a:pt x="4766056" y="899998"/>
                </a:lnTo>
                <a:lnTo>
                  <a:pt x="4766056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lIns="0" tIns="0" rIns="0" bIns="0" rtlCol="0"/>
          <a:lstStyle/>
          <a:p>
            <a:pPr algn="ctr"/>
            <a:endParaRPr lang="en-US" altLang="ko-KR" sz="280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7" name="object 3"/>
          <p:cNvSpPr/>
          <p:nvPr/>
        </p:nvSpPr>
        <p:spPr>
          <a:xfrm>
            <a:off x="1981200" y="5034555"/>
            <a:ext cx="1268445" cy="1763885"/>
          </a:xfrm>
          <a:custGeom>
            <a:avLst/>
            <a:gdLst/>
            <a:ahLst/>
            <a:cxnLst/>
            <a:rect l="l" t="t" r="r" b="b"/>
            <a:pathLst>
              <a:path w="4766310" h="900430">
                <a:moveTo>
                  <a:pt x="4766056" y="0"/>
                </a:moveTo>
                <a:lnTo>
                  <a:pt x="0" y="0"/>
                </a:lnTo>
                <a:lnTo>
                  <a:pt x="0" y="899998"/>
                </a:lnTo>
                <a:lnTo>
                  <a:pt x="4766056" y="899998"/>
                </a:lnTo>
                <a:lnTo>
                  <a:pt x="4766056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lIns="0" tIns="0" rIns="0" bIns="0" rtlCol="0"/>
          <a:lstStyle/>
          <a:p>
            <a:pPr algn="ctr"/>
            <a:endParaRPr lang="en-US" altLang="ko-KR" sz="280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5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400" y="2022351"/>
            <a:ext cx="540000" cy="540000"/>
          </a:xfrm>
          <a:prstGeom prst="rect">
            <a:avLst/>
          </a:prstGeom>
        </p:spPr>
      </p:pic>
      <p:sp>
        <p:nvSpPr>
          <p:cNvPr id="19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4. </a:t>
            </a:r>
            <a:r>
              <a:rPr lang="ko-KR" altLang="en-US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벤처나라</a:t>
            </a:r>
            <a:endParaRPr lang="ko-KR" altLang="en-US" sz="510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graphicFrame>
        <p:nvGraphicFramePr>
          <p:cNvPr id="87" name="표 8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6740445"/>
              </p:ext>
            </p:extLst>
          </p:nvPr>
        </p:nvGraphicFramePr>
        <p:xfrm>
          <a:off x="3693183" y="2950677"/>
          <a:ext cx="1449355" cy="1743103"/>
        </p:xfrm>
        <a:graphic>
          <a:graphicData uri="http://schemas.openxmlformats.org/drawingml/2006/table">
            <a:tbl>
              <a:tblPr/>
              <a:tblGrid>
                <a:gridCol w="1449355">
                  <a:extLst>
                    <a:ext uri="{9D8B030D-6E8A-4147-A177-3AD203B41FA5}">
                      <a16:colId xmlns:a16="http://schemas.microsoft.com/office/drawing/2014/main" val="600435809"/>
                    </a:ext>
                  </a:extLst>
                </a:gridCol>
              </a:tblGrid>
              <a:tr h="1743103"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900" kern="120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벤처창업</a:t>
                      </a:r>
                      <a:endParaRPr lang="en-US" altLang="ko-KR" sz="1900" kern="1200" smtClean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  <a:p>
                      <a:pPr algn="ctr" fontAlgn="base" latinLnBrk="0"/>
                      <a:r>
                        <a:rPr lang="ko-KR" altLang="en-US" sz="1900" kern="120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기업제품 </a:t>
                      </a:r>
                      <a:endParaRPr lang="en-US" altLang="ko-KR" sz="1900" kern="1200" smtClean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  <a:p>
                      <a:pPr algn="ctr" fontAlgn="base" latinLnBrk="0"/>
                      <a:r>
                        <a:rPr lang="ko-KR" altLang="en-US" sz="1900" kern="120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지정 신청 공고</a:t>
                      </a:r>
                      <a:endParaRPr lang="ko-KR" altLang="en-US" sz="1900" kern="120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6901261"/>
                  </a:ext>
                </a:extLst>
              </a:tr>
            </a:tbl>
          </a:graphicData>
        </a:graphic>
      </p:graphicFrame>
      <p:graphicFrame>
        <p:nvGraphicFramePr>
          <p:cNvPr id="88" name="표 8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0862594"/>
              </p:ext>
            </p:extLst>
          </p:nvPr>
        </p:nvGraphicFramePr>
        <p:xfrm>
          <a:off x="5610293" y="5110677"/>
          <a:ext cx="1449355" cy="1743103"/>
        </p:xfrm>
        <a:graphic>
          <a:graphicData uri="http://schemas.openxmlformats.org/drawingml/2006/table">
            <a:tbl>
              <a:tblPr/>
              <a:tblGrid>
                <a:gridCol w="1449355">
                  <a:extLst>
                    <a:ext uri="{9D8B030D-6E8A-4147-A177-3AD203B41FA5}">
                      <a16:colId xmlns:a16="http://schemas.microsoft.com/office/drawing/2014/main" val="600435809"/>
                    </a:ext>
                  </a:extLst>
                </a:gridCol>
              </a:tblGrid>
              <a:tr h="1743103"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900" kern="120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추천기관 </a:t>
                      </a:r>
                      <a:endParaRPr lang="en-US" altLang="ko-KR" sz="1900" kern="1200" smtClean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  <a:p>
                      <a:pPr algn="ctr" fontAlgn="base" latinLnBrk="0"/>
                      <a:r>
                        <a:rPr lang="ko-KR" altLang="en-US" sz="1900" kern="120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추천 신청</a:t>
                      </a:r>
                      <a:endParaRPr lang="en-US" altLang="ko-KR" sz="1900" kern="1200" smtClean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  <a:p>
                      <a:pPr algn="ctr" fontAlgn="base" latinLnBrk="0"/>
                      <a:r>
                        <a:rPr lang="en-US" altLang="ko-KR" sz="1900" kern="120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(</a:t>
                      </a:r>
                      <a:r>
                        <a:rPr lang="ko-KR" altLang="en-US" sz="1900" kern="120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선택사항</a:t>
                      </a:r>
                      <a:r>
                        <a:rPr lang="en-US" altLang="ko-KR" sz="1900" kern="120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)</a:t>
                      </a:r>
                      <a:endParaRPr lang="ko-KR" altLang="en-US" sz="1900" kern="120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6901261"/>
                  </a:ext>
                </a:extLst>
              </a:tr>
            </a:tbl>
          </a:graphicData>
        </a:graphic>
      </p:graphicFrame>
      <p:graphicFrame>
        <p:nvGraphicFramePr>
          <p:cNvPr id="89" name="표 8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3483124"/>
              </p:ext>
            </p:extLst>
          </p:nvPr>
        </p:nvGraphicFramePr>
        <p:xfrm>
          <a:off x="3715179" y="5110677"/>
          <a:ext cx="1449355" cy="1743103"/>
        </p:xfrm>
        <a:graphic>
          <a:graphicData uri="http://schemas.openxmlformats.org/drawingml/2006/table">
            <a:tbl>
              <a:tblPr/>
              <a:tblGrid>
                <a:gridCol w="1449355">
                  <a:extLst>
                    <a:ext uri="{9D8B030D-6E8A-4147-A177-3AD203B41FA5}">
                      <a16:colId xmlns:a16="http://schemas.microsoft.com/office/drawing/2014/main" val="600435809"/>
                    </a:ext>
                  </a:extLst>
                </a:gridCol>
              </a:tblGrid>
              <a:tr h="1743103"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900" kern="120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입찰참가</a:t>
                      </a:r>
                      <a:endParaRPr lang="en-US" altLang="ko-KR" sz="1900" kern="1200" smtClean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  <a:p>
                      <a:pPr algn="ctr" fontAlgn="base" latinLnBrk="0"/>
                      <a:r>
                        <a:rPr lang="ko-KR" altLang="en-US" sz="1900" kern="120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자격 등록</a:t>
                      </a:r>
                      <a:r>
                        <a:rPr lang="en-US" altLang="ko-KR" sz="1900" kern="120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1900" kern="120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물품식별</a:t>
                      </a:r>
                      <a:endParaRPr lang="en-US" altLang="ko-KR" sz="1900" kern="1200" smtClean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  <a:p>
                      <a:pPr algn="ctr" fontAlgn="base" latinLnBrk="0"/>
                      <a:r>
                        <a:rPr lang="ko-KR" altLang="en-US" sz="1900" kern="120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번호 발급</a:t>
                      </a:r>
                      <a:endParaRPr lang="ko-KR" altLang="en-US" sz="1900" kern="120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6901261"/>
                  </a:ext>
                </a:extLst>
              </a:tr>
            </a:tbl>
          </a:graphicData>
        </a:graphic>
      </p:graphicFrame>
      <p:graphicFrame>
        <p:nvGraphicFramePr>
          <p:cNvPr id="90" name="표 8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8954872"/>
              </p:ext>
            </p:extLst>
          </p:nvPr>
        </p:nvGraphicFramePr>
        <p:xfrm>
          <a:off x="3715179" y="7342677"/>
          <a:ext cx="1449355" cy="1743103"/>
        </p:xfrm>
        <a:graphic>
          <a:graphicData uri="http://schemas.openxmlformats.org/drawingml/2006/table">
            <a:tbl>
              <a:tblPr/>
              <a:tblGrid>
                <a:gridCol w="1449355">
                  <a:extLst>
                    <a:ext uri="{9D8B030D-6E8A-4147-A177-3AD203B41FA5}">
                      <a16:colId xmlns:a16="http://schemas.microsoft.com/office/drawing/2014/main" val="600435809"/>
                    </a:ext>
                  </a:extLst>
                </a:gridCol>
              </a:tblGrid>
              <a:tr h="1743103"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900" kern="120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추천 후보 상품 모집</a:t>
                      </a:r>
                      <a:endParaRPr lang="ko-KR" altLang="en-US" sz="1900" kern="120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6901261"/>
                  </a:ext>
                </a:extLst>
              </a:tr>
            </a:tbl>
          </a:graphicData>
        </a:graphic>
      </p:graphicFrame>
      <p:graphicFrame>
        <p:nvGraphicFramePr>
          <p:cNvPr id="91" name="표 9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8730893"/>
              </p:ext>
            </p:extLst>
          </p:nvPr>
        </p:nvGraphicFramePr>
        <p:xfrm>
          <a:off x="6905693" y="7342677"/>
          <a:ext cx="1449355" cy="1743103"/>
        </p:xfrm>
        <a:graphic>
          <a:graphicData uri="http://schemas.openxmlformats.org/drawingml/2006/table">
            <a:tbl>
              <a:tblPr/>
              <a:tblGrid>
                <a:gridCol w="1449355">
                  <a:extLst>
                    <a:ext uri="{9D8B030D-6E8A-4147-A177-3AD203B41FA5}">
                      <a16:colId xmlns:a16="http://schemas.microsoft.com/office/drawing/2014/main" val="600435809"/>
                    </a:ext>
                  </a:extLst>
                </a:gridCol>
              </a:tblGrid>
              <a:tr h="1743103"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900" kern="120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추천기관 추천</a:t>
                      </a:r>
                      <a:endParaRPr lang="ko-KR" altLang="en-US" sz="1900" kern="120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6901261"/>
                  </a:ext>
                </a:extLst>
              </a:tr>
            </a:tbl>
          </a:graphicData>
        </a:graphic>
      </p:graphicFrame>
      <p:graphicFrame>
        <p:nvGraphicFramePr>
          <p:cNvPr id="93" name="표 9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8018236"/>
              </p:ext>
            </p:extLst>
          </p:nvPr>
        </p:nvGraphicFramePr>
        <p:xfrm>
          <a:off x="8201093" y="5110677"/>
          <a:ext cx="1449355" cy="1743103"/>
        </p:xfrm>
        <a:graphic>
          <a:graphicData uri="http://schemas.openxmlformats.org/drawingml/2006/table">
            <a:tbl>
              <a:tblPr/>
              <a:tblGrid>
                <a:gridCol w="1449355">
                  <a:extLst>
                    <a:ext uri="{9D8B030D-6E8A-4147-A177-3AD203B41FA5}">
                      <a16:colId xmlns:a16="http://schemas.microsoft.com/office/drawing/2014/main" val="600435809"/>
                    </a:ext>
                  </a:extLst>
                </a:gridCol>
              </a:tblGrid>
              <a:tr h="1743103"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/>
                      <a:r>
                        <a:rPr lang="ko-KR" altLang="en-US" sz="1900" kern="120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온라인 신청</a:t>
                      </a:r>
                      <a:endParaRPr lang="ko-KR" altLang="en-US" sz="1900" kern="120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marL="64771" marR="64771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6901261"/>
                  </a:ext>
                </a:extLst>
              </a:tr>
            </a:tbl>
          </a:graphicData>
        </a:graphic>
      </p:graphicFrame>
      <p:graphicFrame>
        <p:nvGraphicFramePr>
          <p:cNvPr id="94" name="표 9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120700"/>
              </p:ext>
            </p:extLst>
          </p:nvPr>
        </p:nvGraphicFramePr>
        <p:xfrm>
          <a:off x="9828248" y="2950677"/>
          <a:ext cx="1449355" cy="1743103"/>
        </p:xfrm>
        <a:graphic>
          <a:graphicData uri="http://schemas.openxmlformats.org/drawingml/2006/table">
            <a:tbl>
              <a:tblPr/>
              <a:tblGrid>
                <a:gridCol w="1449355">
                  <a:extLst>
                    <a:ext uri="{9D8B030D-6E8A-4147-A177-3AD203B41FA5}">
                      <a16:colId xmlns:a16="http://schemas.microsoft.com/office/drawing/2014/main" val="600435809"/>
                    </a:ext>
                  </a:extLst>
                </a:gridCol>
              </a:tblGrid>
              <a:tr h="1743103"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900" kern="120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신청서 접수</a:t>
                      </a:r>
                      <a:endParaRPr lang="ko-KR" altLang="en-US" sz="1900" kern="120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4771" marR="64771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6901261"/>
                  </a:ext>
                </a:extLst>
              </a:tr>
            </a:tbl>
          </a:graphicData>
        </a:graphic>
      </p:graphicFrame>
      <p:graphicFrame>
        <p:nvGraphicFramePr>
          <p:cNvPr id="95" name="표 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9462411"/>
              </p:ext>
            </p:extLst>
          </p:nvPr>
        </p:nvGraphicFramePr>
        <p:xfrm>
          <a:off x="11707848" y="2950677"/>
          <a:ext cx="1449355" cy="1743103"/>
        </p:xfrm>
        <a:graphic>
          <a:graphicData uri="http://schemas.openxmlformats.org/drawingml/2006/table">
            <a:tbl>
              <a:tblPr/>
              <a:tblGrid>
                <a:gridCol w="1449355">
                  <a:extLst>
                    <a:ext uri="{9D8B030D-6E8A-4147-A177-3AD203B41FA5}">
                      <a16:colId xmlns:a16="http://schemas.microsoft.com/office/drawing/2014/main" val="600435809"/>
                    </a:ext>
                  </a:extLst>
                </a:gridCol>
              </a:tblGrid>
              <a:tr h="1743103"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900" kern="120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기술</a:t>
                      </a:r>
                      <a:r>
                        <a:rPr lang="en-US" altLang="ko-KR" sz="1900" kern="120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‧</a:t>
                      </a:r>
                      <a:r>
                        <a:rPr lang="ko-KR" altLang="en-US" sz="1900" kern="120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품질</a:t>
                      </a:r>
                      <a:endParaRPr lang="en-US" altLang="ko-KR" sz="1900" kern="1200" smtClean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algn="ctr" fontAlgn="base" latinLnBrk="0"/>
                      <a:r>
                        <a:rPr lang="ko-KR" altLang="en-US" sz="1900" kern="120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평가 및 공공수요 적합성 심사</a:t>
                      </a:r>
                      <a:endParaRPr lang="ko-KR" altLang="en-US" sz="1900" kern="120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4771" marR="64771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6901261"/>
                  </a:ext>
                </a:extLst>
              </a:tr>
            </a:tbl>
          </a:graphicData>
        </a:graphic>
      </p:graphicFrame>
      <p:graphicFrame>
        <p:nvGraphicFramePr>
          <p:cNvPr id="96" name="표 9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679764"/>
              </p:ext>
            </p:extLst>
          </p:nvPr>
        </p:nvGraphicFramePr>
        <p:xfrm>
          <a:off x="13587448" y="2950677"/>
          <a:ext cx="1449355" cy="1743103"/>
        </p:xfrm>
        <a:graphic>
          <a:graphicData uri="http://schemas.openxmlformats.org/drawingml/2006/table">
            <a:tbl>
              <a:tblPr/>
              <a:tblGrid>
                <a:gridCol w="1449355">
                  <a:extLst>
                    <a:ext uri="{9D8B030D-6E8A-4147-A177-3AD203B41FA5}">
                      <a16:colId xmlns:a16="http://schemas.microsoft.com/office/drawing/2014/main" val="600435809"/>
                    </a:ext>
                  </a:extLst>
                </a:gridCol>
              </a:tblGrid>
              <a:tr h="1743103"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900" kern="120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지정 결과 발표</a:t>
                      </a:r>
                      <a:endParaRPr lang="ko-KR" altLang="en-US" sz="1900" kern="120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4771" marR="64771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6901261"/>
                  </a:ext>
                </a:extLst>
              </a:tr>
            </a:tbl>
          </a:graphicData>
        </a:graphic>
      </p:graphicFrame>
      <p:graphicFrame>
        <p:nvGraphicFramePr>
          <p:cNvPr id="97" name="표 9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1341084"/>
              </p:ext>
            </p:extLst>
          </p:nvPr>
        </p:nvGraphicFramePr>
        <p:xfrm>
          <a:off x="15467048" y="2950677"/>
          <a:ext cx="1449355" cy="1743103"/>
        </p:xfrm>
        <a:graphic>
          <a:graphicData uri="http://schemas.openxmlformats.org/drawingml/2006/table">
            <a:tbl>
              <a:tblPr/>
              <a:tblGrid>
                <a:gridCol w="1449355">
                  <a:extLst>
                    <a:ext uri="{9D8B030D-6E8A-4147-A177-3AD203B41FA5}">
                      <a16:colId xmlns:a16="http://schemas.microsoft.com/office/drawing/2014/main" val="600435809"/>
                    </a:ext>
                  </a:extLst>
                </a:gridCol>
              </a:tblGrid>
              <a:tr h="1743103"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900" kern="120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지정효력 발효</a:t>
                      </a:r>
                    </a:p>
                    <a:p>
                      <a:pPr fontAlgn="base" latinLnBrk="0"/>
                      <a:r>
                        <a:rPr lang="ko-KR" altLang="en-US" sz="1900" kern="120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지정증서 발급</a:t>
                      </a:r>
                      <a:endParaRPr lang="ko-KR" altLang="en-US" sz="1900" kern="120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4771" marR="64771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6901261"/>
                  </a:ext>
                </a:extLst>
              </a:tr>
            </a:tbl>
          </a:graphicData>
        </a:graphic>
      </p:graphicFrame>
      <p:graphicFrame>
        <p:nvGraphicFramePr>
          <p:cNvPr id="98" name="표 9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8510247"/>
              </p:ext>
            </p:extLst>
          </p:nvPr>
        </p:nvGraphicFramePr>
        <p:xfrm>
          <a:off x="14614373" y="5110677"/>
          <a:ext cx="1449355" cy="1743103"/>
        </p:xfrm>
        <a:graphic>
          <a:graphicData uri="http://schemas.openxmlformats.org/drawingml/2006/table">
            <a:tbl>
              <a:tblPr/>
              <a:tblGrid>
                <a:gridCol w="1449355">
                  <a:extLst>
                    <a:ext uri="{9D8B030D-6E8A-4147-A177-3AD203B41FA5}">
                      <a16:colId xmlns:a16="http://schemas.microsoft.com/office/drawing/2014/main" val="600435809"/>
                    </a:ext>
                  </a:extLst>
                </a:gridCol>
              </a:tblGrid>
              <a:tr h="1743103"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900" kern="120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온라인 신청</a:t>
                      </a:r>
                      <a:endParaRPr lang="ko-KR" altLang="en-US" sz="1900" kern="120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4771" marR="64771" marT="17907" marB="17907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6901261"/>
                  </a:ext>
                </a:extLst>
              </a:tr>
            </a:tbl>
          </a:graphicData>
        </a:graphic>
      </p:graphicFrame>
      <p:sp>
        <p:nvSpPr>
          <p:cNvPr id="99" name="object 3"/>
          <p:cNvSpPr/>
          <p:nvPr/>
        </p:nvSpPr>
        <p:spPr>
          <a:xfrm>
            <a:off x="1981200" y="2929892"/>
            <a:ext cx="1268445" cy="1763885"/>
          </a:xfrm>
          <a:custGeom>
            <a:avLst/>
            <a:gdLst/>
            <a:ahLst/>
            <a:cxnLst/>
            <a:rect l="l" t="t" r="r" b="b"/>
            <a:pathLst>
              <a:path w="4766310" h="900430">
                <a:moveTo>
                  <a:pt x="4766056" y="0"/>
                </a:moveTo>
                <a:lnTo>
                  <a:pt x="0" y="0"/>
                </a:lnTo>
                <a:lnTo>
                  <a:pt x="0" y="899998"/>
                </a:lnTo>
                <a:lnTo>
                  <a:pt x="4766056" y="899998"/>
                </a:lnTo>
                <a:lnTo>
                  <a:pt x="4766056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lIns="0" tIns="0" rIns="0" bIns="0" rtlCol="0"/>
          <a:lstStyle/>
          <a:p>
            <a:pPr algn="ctr"/>
            <a:endParaRPr lang="en-US" altLang="ko-KR" sz="280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21327" y="3548271"/>
            <a:ext cx="15881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>
                <a:latin typeface="맑은 고딕" panose="020B0503020000020004" pitchFamily="50" charset="-127"/>
                <a:ea typeface="맑은 고딕" panose="020B0503020000020004" pitchFamily="50" charset="-127"/>
              </a:rPr>
              <a:t>조달청</a:t>
            </a:r>
            <a:endParaRPr lang="ko-KR" altLang="en-US" sz="120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1799443" y="7942856"/>
            <a:ext cx="15881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>
                <a:latin typeface="맑은 고딕" panose="020B0503020000020004" pitchFamily="50" charset="-127"/>
                <a:ea typeface="맑은 고딕" panose="020B0503020000020004" pitchFamily="50" charset="-127"/>
              </a:rPr>
              <a:t>추천기관</a:t>
            </a:r>
            <a:endParaRPr lang="ko-KR" altLang="en-US" sz="120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1799444" y="5676272"/>
            <a:ext cx="15881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>
                <a:latin typeface="맑은 고딕" panose="020B0503020000020004" pitchFamily="50" charset="-127"/>
                <a:ea typeface="맑은 고딕" panose="020B0503020000020004" pitchFamily="50" charset="-127"/>
              </a:rPr>
              <a:t>조달업체</a:t>
            </a:r>
            <a:endParaRPr lang="ko-KR" altLang="en-US" sz="120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07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213437" y="5751585"/>
            <a:ext cx="334495" cy="342803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08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821649" y="5751585"/>
            <a:ext cx="334495" cy="342803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09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526249" y="7987040"/>
            <a:ext cx="334495" cy="342803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10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392154" y="3605577"/>
            <a:ext cx="334495" cy="342803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11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325478" y="3605577"/>
            <a:ext cx="334495" cy="342803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12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205078" y="3605577"/>
            <a:ext cx="334495" cy="342803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13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084678" y="3605577"/>
            <a:ext cx="334495" cy="342803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14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4192754" y="5751585"/>
            <a:ext cx="334495" cy="342803"/>
          </a:xfrm>
          <a:prstGeom prst="rect">
            <a:avLst/>
          </a:prstGeom>
          <a:solidFill>
            <a:schemeClr val="bg1"/>
          </a:solidFill>
        </p:spPr>
      </p:pic>
      <p:cxnSp>
        <p:nvCxnSpPr>
          <p:cNvPr id="12" name="직선 연결선 11"/>
          <p:cNvCxnSpPr/>
          <p:nvPr/>
        </p:nvCxnSpPr>
        <p:spPr>
          <a:xfrm>
            <a:off x="5307045" y="3782748"/>
            <a:ext cx="4085107" cy="0"/>
          </a:xfrm>
          <a:prstGeom prst="line">
            <a:avLst/>
          </a:prstGeom>
          <a:ln cap="rnd"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16" name="직선 연결선 115"/>
          <p:cNvCxnSpPr/>
          <p:nvPr/>
        </p:nvCxnSpPr>
        <p:spPr>
          <a:xfrm>
            <a:off x="9828245" y="5917075"/>
            <a:ext cx="4364507" cy="0"/>
          </a:xfrm>
          <a:prstGeom prst="line">
            <a:avLst/>
          </a:prstGeom>
          <a:ln cap="rnd"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17" name="직선 연결선 116"/>
          <p:cNvCxnSpPr>
            <a:endCxn id="108" idx="1"/>
          </p:cNvCxnSpPr>
          <p:nvPr/>
        </p:nvCxnSpPr>
        <p:spPr>
          <a:xfrm>
            <a:off x="7135845" y="5917077"/>
            <a:ext cx="685800" cy="5911"/>
          </a:xfrm>
          <a:prstGeom prst="line">
            <a:avLst/>
          </a:prstGeom>
          <a:ln cap="rnd"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21" name="직선 연결선 120"/>
          <p:cNvCxnSpPr/>
          <p:nvPr/>
        </p:nvCxnSpPr>
        <p:spPr>
          <a:xfrm>
            <a:off x="5307049" y="8164348"/>
            <a:ext cx="1233271" cy="0"/>
          </a:xfrm>
          <a:prstGeom prst="line">
            <a:avLst/>
          </a:prstGeom>
          <a:ln cap="rnd"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26" name="TextBox 12"/>
          <p:cNvSpPr txBox="1"/>
          <p:nvPr/>
        </p:nvSpPr>
        <p:spPr>
          <a:xfrm>
            <a:off x="1019303" y="2108203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altLang="ko-KR" sz="21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02</a:t>
            </a:r>
            <a:endParaRPr lang="en-US" sz="21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1676400" y="2060260"/>
            <a:ext cx="22860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지정 신청 절차</a:t>
            </a:r>
          </a:p>
        </p:txBody>
      </p:sp>
      <p:sp>
        <p:nvSpPr>
          <p:cNvPr id="41" name="TextBox 8"/>
          <p:cNvSpPr txBox="1"/>
          <p:nvPr/>
        </p:nvSpPr>
        <p:spPr>
          <a:xfrm>
            <a:off x="10591805" y="952500"/>
            <a:ext cx="7804151" cy="635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41100"/>
              </a:lnSpc>
            </a:pPr>
            <a:r>
              <a:rPr lang="ko-KR" altLang="en-US" sz="3500" b="1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</a:t>
            </a:r>
            <a:r>
              <a:rPr lang="ko-KR" alt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지정 신청 절차</a:t>
            </a:r>
            <a:endParaRPr lang="en-US" altLang="ko-KR" sz="35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42" name="직선 연결선 41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직사각형 42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직사각형 43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직사각형 45"/>
          <p:cNvSpPr/>
          <p:nvPr/>
        </p:nvSpPr>
        <p:spPr>
          <a:xfrm>
            <a:off x="1676400" y="9458323"/>
            <a:ext cx="14325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1"/>
            <a:r>
              <a:rPr lang="ko-KR" altLang="en-US" sz="2000">
                <a:solidFill>
                  <a:srgbClr val="231F20"/>
                </a:solidFill>
                <a:latin typeface="+mn-ea"/>
                <a:cs typeface="-윤고딕320"/>
              </a:rPr>
              <a:t> ☎ </a:t>
            </a:r>
            <a:r>
              <a:rPr lang="ko-KR" altLang="en-US" sz="2000" kern="0">
                <a:solidFill>
                  <a:srgbClr val="000000"/>
                </a:solidFill>
                <a:latin typeface="+mn-ea"/>
              </a:rPr>
              <a:t> 문의 </a:t>
            </a:r>
            <a:r>
              <a:rPr lang="en-US" altLang="ko-KR" sz="2000" kern="0">
                <a:solidFill>
                  <a:srgbClr val="000000"/>
                </a:solidFill>
                <a:latin typeface="+mn-ea"/>
              </a:rPr>
              <a:t>:  </a:t>
            </a:r>
            <a:r>
              <a:rPr lang="ko-KR" altLang="en-US" sz="2000">
                <a:latin typeface="+mn-ea"/>
              </a:rPr>
              <a:t>조달청 첨단융복합제품구매과</a:t>
            </a:r>
            <a:r>
              <a:rPr lang="en-US" altLang="ko-KR" sz="2000">
                <a:latin typeface="+mn-ea"/>
              </a:rPr>
              <a:t>(070-4056-7193, 7506)    /    </a:t>
            </a:r>
            <a:r>
              <a:rPr lang="ko-KR" altLang="en-US" sz="2000">
                <a:latin typeface="+mn-ea"/>
              </a:rPr>
              <a:t>벤처나라 길잡이 </a:t>
            </a:r>
            <a:r>
              <a:rPr lang="en-US" altLang="ko-KR" sz="2000">
                <a:latin typeface="+mn-ea"/>
              </a:rPr>
              <a:t>(070-4056-7665, 7237)</a:t>
            </a:r>
            <a:endParaRPr lang="ko-KR" altLang="en-US" sz="200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8665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1975" y="7306970"/>
            <a:ext cx="540000" cy="540000"/>
          </a:xfrm>
          <a:prstGeom prst="rect">
            <a:avLst/>
          </a:prstGeom>
        </p:spPr>
      </p:pic>
      <p:pic>
        <p:nvPicPr>
          <p:cNvPr id="29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400" y="2022351"/>
            <a:ext cx="540000" cy="540000"/>
          </a:xfrm>
          <a:prstGeom prst="rect">
            <a:avLst/>
          </a:prstGeom>
        </p:spPr>
      </p:pic>
      <p:sp>
        <p:nvSpPr>
          <p:cNvPr id="92" name="TextBox 12"/>
          <p:cNvSpPr txBox="1"/>
          <p:nvPr/>
        </p:nvSpPr>
        <p:spPr>
          <a:xfrm>
            <a:off x="1028703" y="2108203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endParaRPr lang="en-US" sz="21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0" name="object 4"/>
          <p:cNvSpPr txBox="1"/>
          <p:nvPr/>
        </p:nvSpPr>
        <p:spPr>
          <a:xfrm>
            <a:off x="1295400" y="6081548"/>
            <a:ext cx="3200400" cy="4129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en-US"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        </a:t>
            </a:r>
            <a:endParaRPr sz="2600"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</p:txBody>
      </p:sp>
      <p:sp>
        <p:nvSpPr>
          <p:cNvPr id="11" name="TextBox 8"/>
          <p:cNvSpPr txBox="1"/>
          <p:nvPr/>
        </p:nvSpPr>
        <p:spPr>
          <a:xfrm>
            <a:off x="10591805" y="952500"/>
            <a:ext cx="7804151" cy="635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41100"/>
              </a:lnSpc>
            </a:pPr>
            <a:r>
              <a:rPr lang="ko-KR" altLang="en-US" sz="3500" b="1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</a:t>
            </a:r>
            <a:r>
              <a:rPr lang="ko-KR" alt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지정 혜택</a:t>
            </a:r>
            <a:endParaRPr lang="en-US" altLang="ko-KR" sz="35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4. </a:t>
            </a:r>
            <a:r>
              <a:rPr lang="ko-KR" altLang="en-US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벤처나라</a:t>
            </a:r>
            <a:endParaRPr lang="ko-KR" altLang="en-US" sz="510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20" name="TextBox 12"/>
          <p:cNvSpPr txBox="1"/>
          <p:nvPr/>
        </p:nvSpPr>
        <p:spPr>
          <a:xfrm>
            <a:off x="1039590" y="2108203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altLang="ko-KR" sz="21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03</a:t>
            </a:r>
            <a:endParaRPr lang="en-US" sz="21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1" name="object 4"/>
          <p:cNvSpPr txBox="1"/>
          <p:nvPr/>
        </p:nvSpPr>
        <p:spPr>
          <a:xfrm>
            <a:off x="1260000" y="2632801"/>
            <a:ext cx="16459200" cy="428110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50000"/>
              </a:lnSpc>
              <a:spcBef>
                <a:spcPts val="100"/>
              </a:spcBef>
              <a:buFont typeface="Wingdings" panose="05000000000000000000" pitchFamily="2" charset="2"/>
              <a:buChar char="§"/>
            </a:pPr>
            <a:r>
              <a:rPr lang="ko-KR" altLang="en-US" sz="24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조달청 </a:t>
            </a:r>
            <a:r>
              <a:rPr lang="ko-KR" altLang="en-US" sz="2400">
                <a:latin typeface="맑은 고딕" panose="020B0503020000020004" pitchFamily="50" charset="-127"/>
                <a:ea typeface="맑은 고딕" panose="020B0503020000020004" pitchFamily="50" charset="-127"/>
              </a:rPr>
              <a:t>최종 심사 결과 </a:t>
            </a:r>
            <a:r>
              <a:rPr lang="ko-KR" altLang="en-US" sz="2400" b="1">
                <a:latin typeface="맑은 고딕" panose="020B0503020000020004" pitchFamily="50" charset="-127"/>
                <a:ea typeface="맑은 고딕" panose="020B0503020000020004" pitchFamily="50" charset="-127"/>
              </a:rPr>
              <a:t>벤처</a:t>
            </a:r>
            <a:r>
              <a:rPr lang="en-US" altLang="ko-KR" sz="2400" b="1"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2400" b="1">
                <a:latin typeface="맑은 고딕" panose="020B0503020000020004" pitchFamily="50" charset="-127"/>
                <a:ea typeface="맑은 고딕" panose="020B0503020000020004" pitchFamily="50" charset="-127"/>
              </a:rPr>
              <a:t>창업기업제품으로 지정된 경우 벤처나라 등록</a:t>
            </a:r>
            <a:endParaRPr lang="ko-KR" altLang="en-US" sz="240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 fontAlgn="base" latinLnBrk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4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벤처창업기업제품 </a:t>
            </a:r>
            <a:r>
              <a:rPr lang="ko-KR" altLang="en-US" sz="2400" b="1">
                <a:latin typeface="맑은 고딕" panose="020B0503020000020004" pitchFamily="50" charset="-127"/>
                <a:ea typeface="맑은 고딕" panose="020B0503020000020004" pitchFamily="50" charset="-127"/>
              </a:rPr>
              <a:t>지정증서</a:t>
            </a:r>
            <a:r>
              <a:rPr lang="en-US" altLang="ko-KR" sz="200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000">
                <a:latin typeface="맑은 고딕" panose="020B0503020000020004" pitchFamily="50" charset="-127"/>
                <a:ea typeface="맑은 고딕" panose="020B0503020000020004" pitchFamily="50" charset="-127"/>
              </a:rPr>
              <a:t>벤처나라 상품 등록 완료 후 직접 온라인 출력</a:t>
            </a:r>
            <a:r>
              <a:rPr lang="en-US" altLang="ko-KR" sz="2000">
                <a:latin typeface="맑은 고딕" panose="020B0503020000020004" pitchFamily="50" charset="-127"/>
                <a:ea typeface="맑은 고딕" panose="020B0503020000020004" pitchFamily="50" charset="-127"/>
              </a:rPr>
              <a:t>), </a:t>
            </a:r>
            <a:r>
              <a:rPr lang="ko-KR" altLang="en-US" sz="2400" b="1">
                <a:latin typeface="맑은 고딕" panose="020B0503020000020004" pitchFamily="50" charset="-127"/>
                <a:ea typeface="맑은 고딕" panose="020B0503020000020004" pitchFamily="50" charset="-127"/>
              </a:rPr>
              <a:t>인증마크 제공</a:t>
            </a:r>
            <a:r>
              <a:rPr lang="en-US" altLang="ko-KR" sz="200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000">
                <a:latin typeface="맑은 고딕" panose="020B0503020000020004" pitchFamily="50" charset="-127"/>
                <a:ea typeface="맑은 고딕" panose="020B0503020000020004" pitchFamily="50" charset="-127"/>
              </a:rPr>
              <a:t>벤처나라 공지사항에서 다운로드</a:t>
            </a:r>
            <a:r>
              <a:rPr lang="en-US" altLang="ko-KR" sz="200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240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 fontAlgn="base" latinLnBrk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4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벤처나라 </a:t>
            </a:r>
            <a:r>
              <a:rPr lang="ko-KR" altLang="en-US" sz="2400" b="1">
                <a:latin typeface="맑은 고딕" panose="020B0503020000020004" pitchFamily="50" charset="-127"/>
                <a:ea typeface="맑은 고딕" panose="020B0503020000020004" pitchFamily="50" charset="-127"/>
              </a:rPr>
              <a:t>홍보 카탈로그 제작</a:t>
            </a:r>
            <a:r>
              <a:rPr lang="en-US" altLang="ko-KR" sz="2400" b="1"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2400" b="1">
                <a:latin typeface="맑은 고딕" panose="020B0503020000020004" pitchFamily="50" charset="-127"/>
                <a:ea typeface="맑은 고딕" panose="020B0503020000020004" pitchFamily="50" charset="-127"/>
              </a:rPr>
              <a:t>배포</a:t>
            </a:r>
            <a:r>
              <a:rPr lang="ko-KR" altLang="en-US" sz="2400" baseline="30000"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en-US" altLang="ko-KR" sz="240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>
                <a:latin typeface="맑은 고딕" panose="020B0503020000020004" pitchFamily="50" charset="-127"/>
                <a:ea typeface="맑은 고딕" panose="020B0503020000020004" pitchFamily="50" charset="-127"/>
              </a:rPr>
              <a:t>온오프라인 홍보</a:t>
            </a:r>
            <a:r>
              <a:rPr lang="en-US" altLang="ko-KR" sz="240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>
                <a:latin typeface="맑은 고딕" panose="020B0503020000020004" pitchFamily="50" charset="-127"/>
                <a:ea typeface="맑은 고딕" panose="020B0503020000020004" pitchFamily="50" charset="-127"/>
              </a:rPr>
              <a:t>상품 동영상 제공 </a:t>
            </a:r>
            <a:r>
              <a:rPr lang="ko-KR" altLang="en-US" sz="24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등</a:t>
            </a:r>
            <a:endParaRPr lang="en-US" altLang="ko-KR" sz="240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 latinLnBrk="1">
              <a:lnSpc>
                <a:spcPct val="150000"/>
              </a:lnSpc>
            </a:pPr>
            <a:r>
              <a:rPr lang="ko-KR" altLang="en-US" sz="20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sz="2000">
                <a:latin typeface="맑은 고딕" panose="020B0503020000020004" pitchFamily="50" charset="-127"/>
                <a:ea typeface="맑은 고딕" panose="020B0503020000020004" pitchFamily="50" charset="-127"/>
              </a:rPr>
              <a:t>* 홍보 카탈로그 제작</a:t>
            </a:r>
            <a:r>
              <a:rPr lang="en-US" altLang="ko-KR" sz="2000"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2000">
                <a:latin typeface="맑은 고딕" panose="020B0503020000020004" pitchFamily="50" charset="-127"/>
                <a:ea typeface="맑은 고딕" panose="020B0503020000020004" pitchFamily="50" charset="-127"/>
              </a:rPr>
              <a:t>배포는 매년 예산사정</a:t>
            </a:r>
            <a:r>
              <a:rPr lang="en-US" altLang="ko-KR" sz="200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>
                <a:latin typeface="맑은 고딕" panose="020B0503020000020004" pitchFamily="50" charset="-127"/>
                <a:ea typeface="맑은 고딕" panose="020B0503020000020004" pitchFamily="50" charset="-127"/>
              </a:rPr>
              <a:t>벤처나라 등록업체 중 실적</a:t>
            </a:r>
            <a:r>
              <a:rPr lang="en-US" altLang="ko-KR" sz="200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>
                <a:latin typeface="맑은 고딕" panose="020B0503020000020004" pitchFamily="50" charset="-127"/>
                <a:ea typeface="맑은 고딕" panose="020B0503020000020004" pitchFamily="50" charset="-127"/>
              </a:rPr>
              <a:t>기술 및 품질 등을 고려하여 조달청이 대상 업체 자체 선별 </a:t>
            </a:r>
          </a:p>
          <a:p>
            <a:pPr marL="342900" indent="-342900" fontAlgn="base" latinLnBrk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400" b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나라장터 </a:t>
            </a:r>
            <a:r>
              <a:rPr lang="ko-KR" altLang="en-US" sz="2400" b="1">
                <a:latin typeface="맑은 고딕" panose="020B0503020000020004" pitchFamily="50" charset="-127"/>
                <a:ea typeface="맑은 고딕" panose="020B0503020000020004" pitchFamily="50" charset="-127"/>
              </a:rPr>
              <a:t>엑스포 개최 </a:t>
            </a:r>
            <a:r>
              <a:rPr lang="ko-KR" altLang="en-US" sz="2400">
                <a:latin typeface="맑은 고딕" panose="020B0503020000020004" pitchFamily="50" charset="-127"/>
                <a:ea typeface="맑은 고딕" panose="020B0503020000020004" pitchFamily="50" charset="-127"/>
              </a:rPr>
              <a:t>시 </a:t>
            </a:r>
            <a:r>
              <a:rPr lang="ko-KR" altLang="en-US" sz="2400" b="1">
                <a:latin typeface="맑은 고딕" panose="020B0503020000020004" pitchFamily="50" charset="-127"/>
                <a:ea typeface="맑은 고딕" panose="020B0503020000020004" pitchFamily="50" charset="-127"/>
              </a:rPr>
              <a:t>벤처나라 전용 부스 운영</a:t>
            </a:r>
            <a:endParaRPr lang="ko-KR" altLang="en-US" sz="240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 fontAlgn="base" latinLnBrk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4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우수조달물품 </a:t>
            </a:r>
            <a:r>
              <a:rPr lang="ko-KR" altLang="en-US" sz="2400">
                <a:latin typeface="맑은 고딕" panose="020B0503020000020004" pitchFamily="50" charset="-127"/>
                <a:ea typeface="맑은 고딕" panose="020B0503020000020004" pitchFamily="50" charset="-127"/>
              </a:rPr>
              <a:t>지정 시 </a:t>
            </a:r>
            <a:r>
              <a:rPr lang="ko-KR" altLang="en-US" sz="2400" b="1">
                <a:latin typeface="맑은 고딕" panose="020B0503020000020004" pitchFamily="50" charset="-127"/>
                <a:ea typeface="맑은 고딕" panose="020B0503020000020004" pitchFamily="50" charset="-127"/>
              </a:rPr>
              <a:t>벤처나라 실적 기업 신인도 가점 </a:t>
            </a:r>
            <a:r>
              <a:rPr lang="en-US" altLang="ko-KR" sz="2400" b="1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2400" b="1">
                <a:latin typeface="맑은 고딕" panose="020B0503020000020004" pitchFamily="50" charset="-127"/>
                <a:ea typeface="맑은 고딕" panose="020B0503020000020004" pitchFamily="50" charset="-127"/>
              </a:rPr>
              <a:t>점 부여</a:t>
            </a:r>
            <a:endParaRPr lang="ko-KR" altLang="en-US" sz="240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 fontAlgn="base" latinLnBrk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4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G-PASS</a:t>
            </a:r>
            <a:r>
              <a:rPr lang="ko-KR" altLang="en-US" sz="2400">
                <a:latin typeface="맑은 고딕" panose="020B0503020000020004" pitchFamily="50" charset="-127"/>
                <a:ea typeface="맑은 고딕" panose="020B0503020000020004" pitchFamily="50" charset="-127"/>
              </a:rPr>
              <a:t>기업 지정 시 </a:t>
            </a:r>
            <a:r>
              <a:rPr lang="ko-KR" altLang="en-US" sz="2400" b="1">
                <a:latin typeface="맑은 고딕" panose="020B0503020000020004" pitchFamily="50" charset="-127"/>
                <a:ea typeface="맑은 고딕" panose="020B0503020000020004" pitchFamily="50" charset="-127"/>
              </a:rPr>
              <a:t>벤처나라 등록 기업 신인도 가점 </a:t>
            </a:r>
            <a:r>
              <a:rPr lang="en-US" altLang="ko-KR" sz="2400" b="1"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r>
              <a:rPr lang="ko-KR" altLang="en-US" sz="2400" b="1">
                <a:latin typeface="맑은 고딕" panose="020B0503020000020004" pitchFamily="50" charset="-127"/>
                <a:ea typeface="맑은 고딕" panose="020B0503020000020004" pitchFamily="50" charset="-127"/>
              </a:rPr>
              <a:t>점 부여</a:t>
            </a:r>
            <a:endParaRPr lang="ko-KR" altLang="en-US" sz="240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 fontAlgn="base" latinLnBrk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4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SGI</a:t>
            </a:r>
            <a:r>
              <a:rPr lang="ko-KR" altLang="en-US" sz="2400">
                <a:latin typeface="맑은 고딕" panose="020B0503020000020004" pitchFamily="50" charset="-127"/>
                <a:ea typeface="맑은 고딕" panose="020B0503020000020004" pitchFamily="50" charset="-127"/>
              </a:rPr>
              <a:t>서울보증의 </a:t>
            </a:r>
            <a:r>
              <a:rPr lang="ko-KR" altLang="en-US" sz="2400" b="1">
                <a:latin typeface="맑은 고딕" panose="020B0503020000020004" pitchFamily="50" charset="-127"/>
                <a:ea typeface="맑은 고딕" panose="020B0503020000020004" pitchFamily="50" charset="-127"/>
              </a:rPr>
              <a:t>이행보증보험 </a:t>
            </a:r>
            <a:r>
              <a:rPr lang="en-US" altLang="ko-KR" sz="2400" b="1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2400" b="1">
                <a:latin typeface="맑은 고딕" panose="020B0503020000020004" pitchFamily="50" charset="-127"/>
                <a:ea typeface="맑은 고딕" panose="020B0503020000020004" pitchFamily="50" charset="-127"/>
              </a:rPr>
              <a:t>년간 </a:t>
            </a:r>
            <a:r>
              <a:rPr lang="en-US" altLang="ko-KR" sz="2400" b="1"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r>
              <a:rPr lang="ko-KR" altLang="en-US" sz="2400" b="1">
                <a:latin typeface="맑은 고딕" panose="020B0503020000020004" pitchFamily="50" charset="-127"/>
                <a:ea typeface="맑은 고딕" panose="020B0503020000020004" pitchFamily="50" charset="-127"/>
              </a:rPr>
              <a:t>억 원의 무담보 보증보험</a:t>
            </a:r>
            <a:r>
              <a:rPr lang="ko-KR" altLang="en-US" sz="2400">
                <a:latin typeface="맑은 고딕" panose="020B0503020000020004" pitchFamily="50" charset="-127"/>
                <a:ea typeface="맑은 고딕" panose="020B0503020000020004" pitchFamily="50" charset="-127"/>
              </a:rPr>
              <a:t> 제공</a:t>
            </a:r>
            <a:endParaRPr lang="en-US" altLang="ko-KR" sz="24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</p:txBody>
      </p:sp>
      <p:sp>
        <p:nvSpPr>
          <p:cNvPr id="23" name="TextBox 12"/>
          <p:cNvSpPr txBox="1"/>
          <p:nvPr/>
        </p:nvSpPr>
        <p:spPr>
          <a:xfrm>
            <a:off x="1034146" y="7375914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altLang="ko-KR" sz="21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04</a:t>
            </a:r>
            <a:endParaRPr lang="en-US" sz="21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4" name="object 4"/>
          <p:cNvSpPr txBox="1"/>
          <p:nvPr/>
        </p:nvSpPr>
        <p:spPr>
          <a:xfrm>
            <a:off x="1730374" y="7242635"/>
            <a:ext cx="8121651" cy="53565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ko-KR" altLang="en-US"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벤처나라 상품 등록 및 거래 </a:t>
            </a:r>
            <a:endParaRPr lang="en-US" altLang="ko-KR" sz="24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</p:txBody>
      </p:sp>
      <p:cxnSp>
        <p:nvCxnSpPr>
          <p:cNvPr id="26" name="직선 연결선 25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직사각형 26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1880760"/>
              </p:ext>
            </p:extLst>
          </p:nvPr>
        </p:nvGraphicFramePr>
        <p:xfrm>
          <a:off x="1585690" y="8482827"/>
          <a:ext cx="14960602" cy="1156473"/>
        </p:xfrm>
        <a:graphic>
          <a:graphicData uri="http://schemas.openxmlformats.org/drawingml/2006/table">
            <a:tbl>
              <a:tblPr/>
              <a:tblGrid>
                <a:gridCol w="1969693">
                  <a:extLst>
                    <a:ext uri="{9D8B030D-6E8A-4147-A177-3AD203B41FA5}">
                      <a16:colId xmlns:a16="http://schemas.microsoft.com/office/drawing/2014/main" val="702963835"/>
                    </a:ext>
                  </a:extLst>
                </a:gridCol>
                <a:gridCol w="417907">
                  <a:extLst>
                    <a:ext uri="{9D8B030D-6E8A-4147-A177-3AD203B41FA5}">
                      <a16:colId xmlns:a16="http://schemas.microsoft.com/office/drawing/2014/main" val="622399330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35003625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2631036126"/>
                    </a:ext>
                  </a:extLst>
                </a:gridCol>
                <a:gridCol w="1600200">
                  <a:extLst>
                    <a:ext uri="{9D8B030D-6E8A-4147-A177-3AD203B41FA5}">
                      <a16:colId xmlns:a16="http://schemas.microsoft.com/office/drawing/2014/main" val="3821820679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291393118"/>
                    </a:ext>
                  </a:extLst>
                </a:gridCol>
                <a:gridCol w="1600200">
                  <a:extLst>
                    <a:ext uri="{9D8B030D-6E8A-4147-A177-3AD203B41FA5}">
                      <a16:colId xmlns:a16="http://schemas.microsoft.com/office/drawing/2014/main" val="1556716107"/>
                    </a:ext>
                  </a:extLst>
                </a:gridCol>
                <a:gridCol w="446315">
                  <a:extLst>
                    <a:ext uri="{9D8B030D-6E8A-4147-A177-3AD203B41FA5}">
                      <a16:colId xmlns:a16="http://schemas.microsoft.com/office/drawing/2014/main" val="2763265192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798087333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1166727191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3169186935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51500402"/>
                    </a:ext>
                  </a:extLst>
                </a:gridCol>
                <a:gridCol w="1687287">
                  <a:extLst>
                    <a:ext uri="{9D8B030D-6E8A-4147-A177-3AD203B41FA5}">
                      <a16:colId xmlns:a16="http://schemas.microsoft.com/office/drawing/2014/main" val="4224500587"/>
                    </a:ext>
                  </a:extLst>
                </a:gridCol>
              </a:tblGrid>
              <a:tr h="60477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입찰참가자격 등록</a:t>
                      </a:r>
                      <a:endParaRPr lang="ko-KR" altLang="en-US" sz="1900" kern="0" spc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629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물품목록번호 등록</a:t>
                      </a:r>
                      <a:endParaRPr lang="ko-KR" altLang="en-US" sz="1900" kern="0" spc="0">
                        <a:solidFill>
                          <a:schemeClr val="bg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629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업체정보 등록</a:t>
                      </a:r>
                      <a:endParaRPr lang="ko-KR" altLang="en-US" sz="1900" kern="0" spc="0">
                        <a:solidFill>
                          <a:schemeClr val="bg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629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상품정보 등록</a:t>
                      </a:r>
                      <a:endParaRPr lang="ko-KR" altLang="en-US" sz="1900" kern="0" spc="0">
                        <a:solidFill>
                          <a:schemeClr val="bg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629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견적요청 및 </a:t>
                      </a:r>
                      <a:endParaRPr lang="en-US" altLang="ko-KR" sz="1900" kern="0" spc="0" smtClean="0">
                        <a:solidFill>
                          <a:schemeClr val="bg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견적서 제출</a:t>
                      </a:r>
                      <a:endParaRPr lang="ko-KR" altLang="en-US" sz="1900" kern="0" spc="0">
                        <a:solidFill>
                          <a:schemeClr val="bg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0">
                        <a:solidFill>
                          <a:schemeClr val="bg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주문 및 납품</a:t>
                      </a:r>
                      <a:endParaRPr lang="ko-KR" altLang="en-US" sz="1900" kern="0" spc="0">
                        <a:solidFill>
                          <a:schemeClr val="bg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0">
                        <a:solidFill>
                          <a:schemeClr val="bg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검사검수</a:t>
                      </a:r>
                      <a:r>
                        <a:rPr lang="en-US" altLang="ko-KR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,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대금지급 등</a:t>
                      </a:r>
                      <a:endParaRPr lang="ko-KR" altLang="en-US" sz="1900" kern="0" spc="0">
                        <a:solidFill>
                          <a:schemeClr val="bg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8494496"/>
                  </a:ext>
                </a:extLst>
              </a:tr>
              <a:tr h="54153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업체</a:t>
                      </a:r>
                      <a:endParaRPr lang="ko-KR" altLang="en-US" sz="1900" kern="0" spc="-9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9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업체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9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업체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9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업체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수요기관</a:t>
                      </a:r>
                      <a:r>
                        <a:rPr lang="en-US" altLang="ko-KR" sz="19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9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업체</a:t>
                      </a:r>
                      <a:endParaRPr lang="ko-KR" altLang="en-US" sz="1900" kern="0" spc="-9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-9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9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수요기관</a:t>
                      </a:r>
                      <a:r>
                        <a:rPr lang="en-US" altLang="ko-KR" sz="19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9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업체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-9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9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수요기관</a:t>
                      </a:r>
                      <a:r>
                        <a:rPr lang="en-US" altLang="ko-KR" sz="19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9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업체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54650387"/>
                  </a:ext>
                </a:extLst>
              </a:tr>
            </a:tbl>
          </a:graphicData>
        </a:graphic>
      </p:graphicFrame>
      <p:pic>
        <p:nvPicPr>
          <p:cNvPr id="18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581403" y="8902027"/>
            <a:ext cx="334495" cy="342803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32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019803" y="8902027"/>
            <a:ext cx="334495" cy="342803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33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057034" y="8902027"/>
            <a:ext cx="334495" cy="342803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34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112045" y="8902027"/>
            <a:ext cx="334495" cy="342803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35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325353" y="8902027"/>
            <a:ext cx="334495" cy="342803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36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4462461" y="8902027"/>
            <a:ext cx="334495" cy="342803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37" name="직사각형 36"/>
          <p:cNvSpPr/>
          <p:nvPr/>
        </p:nvSpPr>
        <p:spPr>
          <a:xfrm>
            <a:off x="1585685" y="8061792"/>
            <a:ext cx="8625115" cy="13504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직사각형 37"/>
          <p:cNvSpPr/>
          <p:nvPr/>
        </p:nvSpPr>
        <p:spPr>
          <a:xfrm>
            <a:off x="10210806" y="8061790"/>
            <a:ext cx="6335487" cy="13504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5791200" y="7941150"/>
            <a:ext cx="838200" cy="316713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/>
              <a:t>등록</a:t>
            </a:r>
          </a:p>
        </p:txBody>
      </p:sp>
      <p:sp>
        <p:nvSpPr>
          <p:cNvPr id="39" name="모서리가 둥근 직사각형 38"/>
          <p:cNvSpPr/>
          <p:nvPr/>
        </p:nvSpPr>
        <p:spPr>
          <a:xfrm>
            <a:off x="13125451" y="7941150"/>
            <a:ext cx="838200" cy="316713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/>
              <a:t>거래</a:t>
            </a:r>
          </a:p>
        </p:txBody>
      </p:sp>
      <p:sp>
        <p:nvSpPr>
          <p:cNvPr id="40" name="object 4"/>
          <p:cNvSpPr txBox="1"/>
          <p:nvPr/>
        </p:nvSpPr>
        <p:spPr>
          <a:xfrm>
            <a:off x="1730374" y="1981931"/>
            <a:ext cx="8121651" cy="53565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ko-KR" altLang="en-US" sz="2600" spc="-115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지정 혜택</a:t>
            </a:r>
            <a:endParaRPr lang="en-US" altLang="ko-KR" sz="24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</p:txBody>
      </p:sp>
    </p:spTree>
    <p:extLst>
      <p:ext uri="{BB962C8B-B14F-4D97-AF65-F5344CB8AC3E}">
        <p14:creationId xmlns:p14="http://schemas.microsoft.com/office/powerpoint/2010/main" val="1252515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" y="0"/>
            <a:ext cx="2882899" cy="396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2843712" y="0"/>
            <a:ext cx="15539539" cy="396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13"/>
          <p:cNvSpPr txBox="1"/>
          <p:nvPr/>
        </p:nvSpPr>
        <p:spPr>
          <a:xfrm>
            <a:off x="4876800" y="3501147"/>
            <a:ext cx="8775700" cy="15113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99600"/>
              </a:lnSpc>
            </a:pPr>
            <a:r>
              <a:rPr lang="en-US" altLang="ko-KR" sz="8500" spc="-600" dirty="0" smtClean="0">
                <a:solidFill>
                  <a:srgbClr val="FF75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Chapter 5</a:t>
            </a:r>
            <a:endParaRPr lang="ko-KR" altLang="en-US" sz="8500" spc="-600" dirty="0">
              <a:solidFill>
                <a:srgbClr val="FF756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8" name="TextBox 14"/>
          <p:cNvSpPr txBox="1"/>
          <p:nvPr/>
        </p:nvSpPr>
        <p:spPr>
          <a:xfrm>
            <a:off x="4876800" y="4948944"/>
            <a:ext cx="8775700" cy="15113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99600"/>
              </a:lnSpc>
            </a:pPr>
            <a:r>
              <a:rPr lang="ko-KR" altLang="en-US" sz="7200" spc="-600" smtClean="0">
                <a:solidFill>
                  <a:srgbClr val="084C8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혁신제품</a:t>
            </a:r>
            <a:endParaRPr lang="ko-KR" altLang="en-US" sz="7200" spc="-600">
              <a:solidFill>
                <a:srgbClr val="084C8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334000" y="3238500"/>
            <a:ext cx="7696200" cy="313285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39373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700" y="2060325"/>
            <a:ext cx="540000" cy="540000"/>
          </a:xfrm>
          <a:prstGeom prst="rect">
            <a:avLst/>
          </a:prstGeom>
        </p:spPr>
      </p:pic>
      <p:sp>
        <p:nvSpPr>
          <p:cNvPr id="16" name="object 4"/>
          <p:cNvSpPr txBox="1"/>
          <p:nvPr/>
        </p:nvSpPr>
        <p:spPr>
          <a:xfrm>
            <a:off x="1260000" y="2879680"/>
            <a:ext cx="16687800" cy="239039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2900" indent="-342900" fontAlgn="base" latinLnBrk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의미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공공부문이 혁신제품의 첫 번째 구매자가 되어 기술혁신 및 초기시장 창출 등 혁신성장을 견인하고 </a:t>
            </a:r>
            <a:endParaRPr lang="en-US" altLang="ko-KR" sz="2400" smtClean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fontAlgn="base" latinLnBrk="1">
              <a:lnSpc>
                <a:spcPct val="150000"/>
              </a:lnSpc>
            </a:pP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</a:t>
            </a:r>
            <a:r>
              <a:rPr lang="en-US" altLang="ko-KR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  </a:t>
            </a: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공공서비스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질을 개선하는 </a:t>
            </a: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정책</a:t>
            </a:r>
            <a:endParaRPr lang="en-US" altLang="ko-KR" sz="2400" smtClean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fontAlgn="base" latinLnBrk="1"/>
            <a:r>
              <a:rPr lang="en-US" altLang="ko-KR" sz="7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</a:t>
            </a:r>
            <a:r>
              <a:rPr lang="en-US" altLang="ko-KR" sz="7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  </a:t>
            </a:r>
          </a:p>
          <a:p>
            <a:pPr fontAlgn="base" latinLnBrk="1">
              <a:lnSpc>
                <a:spcPct val="150000"/>
              </a:lnSpc>
            </a:pPr>
            <a:r>
              <a:rPr lang="en-US" altLang="ko-KR" sz="1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                   </a:t>
            </a:r>
          </a:p>
          <a:p>
            <a:pPr marL="342900" indent="-342900" fontAlgn="base" latinLnBrk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체계</a:t>
            </a:r>
            <a:r>
              <a:rPr lang="en-US" altLang="ko-KR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 </a:t>
            </a: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기재부가 제도 총괄</a:t>
            </a:r>
            <a:r>
              <a:rPr lang="en-US" altLang="ko-KR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, </a:t>
            </a: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조달청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*을 </a:t>
            </a: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포함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산업부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·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중기부 등 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16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개 부처가 혁신제품을 지정하는 범정부 </a:t>
            </a: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운영체계 구축</a:t>
            </a:r>
            <a:endParaRPr lang="ko-KR" altLang="en-US" sz="24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fontAlgn="base" latinLnBrk="1">
              <a:lnSpc>
                <a:spcPct val="150000"/>
              </a:lnSpc>
            </a:pP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   </a:t>
            </a:r>
            <a:r>
              <a:rPr lang="ko-KR" altLang="en-US" sz="20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* </a:t>
            </a:r>
            <a:r>
              <a:rPr lang="ko-KR" altLang="en-US" sz="2000" spc="-15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조달청은 각 부처 지정 혁신제품에 대한 시범구매</a:t>
            </a:r>
            <a:r>
              <a:rPr lang="en-US" altLang="ko-KR" sz="2000" spc="-15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, </a:t>
            </a:r>
            <a:r>
              <a:rPr lang="ko-KR" altLang="en-US" sz="2000" spc="-15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혁신장터</a:t>
            </a:r>
            <a:r>
              <a:rPr lang="en-US" altLang="ko-KR" sz="2000" spc="-15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000" spc="-15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플랫폼</a:t>
            </a:r>
            <a:r>
              <a:rPr lang="en-US" altLang="ko-KR" sz="2000" spc="-15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 </a:t>
            </a:r>
            <a:r>
              <a:rPr lang="ko-KR" altLang="en-US" sz="2000" spc="-15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운영 및 조달</a:t>
            </a:r>
            <a:r>
              <a:rPr lang="en-US" altLang="ko-KR" sz="2000" spc="-15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000" spc="-15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수의</a:t>
            </a:r>
            <a:r>
              <a:rPr lang="en-US" altLang="ko-KR" sz="2000" spc="-15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</a:t>
            </a:r>
            <a:r>
              <a:rPr lang="ko-KR" altLang="en-US" sz="2000" spc="-15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계약 대행서비스 등 혁신제품 확산에 중추적 역할 </a:t>
            </a:r>
            <a:r>
              <a:rPr lang="ko-KR" altLang="en-US" sz="2000" spc="-15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수행</a:t>
            </a:r>
            <a:endParaRPr lang="en-US" altLang="ko-KR" sz="24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</p:txBody>
      </p:sp>
      <p:sp>
        <p:nvSpPr>
          <p:cNvPr id="92" name="TextBox 12"/>
          <p:cNvSpPr txBox="1"/>
          <p:nvPr/>
        </p:nvSpPr>
        <p:spPr>
          <a:xfrm>
            <a:off x="1028703" y="2151746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sz="21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01</a:t>
            </a: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727201" y="3228463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5. </a:t>
            </a:r>
            <a:r>
              <a:rPr lang="ko-KR" altLang="en-US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혁신제품</a:t>
            </a:r>
            <a:endParaRPr lang="ko-KR" altLang="en-US" sz="510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10591805" y="952500"/>
            <a:ext cx="7804151" cy="635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41100"/>
              </a:lnSpc>
            </a:pPr>
            <a:r>
              <a:rPr lang="ko-KR" altLang="en-US" sz="3500" b="1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</a:t>
            </a:r>
            <a:r>
              <a:rPr lang="ko-KR" alt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제도 개요</a:t>
            </a:r>
            <a:endParaRPr lang="en-US" altLang="ko-KR" sz="35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7585616"/>
              </p:ext>
            </p:extLst>
          </p:nvPr>
        </p:nvGraphicFramePr>
        <p:xfrm>
          <a:off x="1595504" y="5439627"/>
          <a:ext cx="15473297" cy="1532673"/>
        </p:xfrm>
        <a:graphic>
          <a:graphicData uri="http://schemas.openxmlformats.org/drawingml/2006/table">
            <a:tbl>
              <a:tblPr>
                <a:tableStyleId>{BDBED569-4797-4DF1-A0F4-6AAB3CD982D8}</a:tableStyleId>
              </a:tblPr>
              <a:tblGrid>
                <a:gridCol w="1440125">
                  <a:extLst>
                    <a:ext uri="{9D8B030D-6E8A-4147-A177-3AD203B41FA5}">
                      <a16:colId xmlns:a16="http://schemas.microsoft.com/office/drawing/2014/main" val="413535235"/>
                    </a:ext>
                  </a:extLst>
                </a:gridCol>
                <a:gridCol w="6263770">
                  <a:extLst>
                    <a:ext uri="{9D8B030D-6E8A-4147-A177-3AD203B41FA5}">
                      <a16:colId xmlns:a16="http://schemas.microsoft.com/office/drawing/2014/main" val="4230450330"/>
                    </a:ext>
                  </a:extLst>
                </a:gridCol>
                <a:gridCol w="1538711">
                  <a:extLst>
                    <a:ext uri="{9D8B030D-6E8A-4147-A177-3AD203B41FA5}">
                      <a16:colId xmlns:a16="http://schemas.microsoft.com/office/drawing/2014/main" val="787955796"/>
                    </a:ext>
                  </a:extLst>
                </a:gridCol>
                <a:gridCol w="6230691">
                  <a:extLst>
                    <a:ext uri="{9D8B030D-6E8A-4147-A177-3AD203B41FA5}">
                      <a16:colId xmlns:a16="http://schemas.microsoft.com/office/drawing/2014/main" val="1157289378"/>
                    </a:ext>
                  </a:extLst>
                </a:gridCol>
              </a:tblGrid>
              <a:tr h="48306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>
                          <a:effectLst/>
                        </a:rPr>
                        <a:t>구분</a:t>
                      </a:r>
                      <a:endParaRPr lang="ko-KR" altLang="en-US" sz="20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1" marR="64771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>
                          <a:effectLst/>
                        </a:rPr>
                        <a:t>절 차</a:t>
                      </a:r>
                      <a:endParaRPr lang="ko-KR" altLang="en-US" sz="20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1" marR="64771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>
                          <a:effectLst/>
                        </a:rPr>
                        <a:t>구분</a:t>
                      </a:r>
                      <a:endParaRPr lang="ko-KR" altLang="en-US" sz="20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1" marR="64771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>
                          <a:effectLst/>
                        </a:rPr>
                        <a:t>절 차</a:t>
                      </a:r>
                      <a:endParaRPr lang="ko-KR" altLang="en-US" sz="20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1" marR="64771" marT="17907" marB="17907" anchor="ctr"/>
                </a:tc>
                <a:extLst>
                  <a:ext uri="{0D108BD9-81ED-4DB2-BD59-A6C34878D82A}">
                    <a16:rowId xmlns:a16="http://schemas.microsoft.com/office/drawing/2014/main" val="883435177"/>
                  </a:ext>
                </a:extLst>
              </a:tr>
              <a:tr h="1049612">
                <a:tc>
                  <a:txBody>
                    <a:bodyPr/>
                    <a:lstStyle/>
                    <a:p>
                      <a:pPr marL="452120" marR="0" indent="-45212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>
                          <a:effectLst/>
                        </a:rPr>
                        <a:t>➊ 유형</a:t>
                      </a:r>
                      <a:r>
                        <a:rPr lang="en-US" altLang="ko-KR" sz="2000" kern="0" spc="0">
                          <a:effectLst/>
                        </a:rPr>
                        <a:t>Ⅰ</a:t>
                      </a:r>
                      <a:endParaRPr lang="ko-KR" altLang="en-US" sz="2000" kern="0" spc="0">
                        <a:effectLst/>
                      </a:endParaRPr>
                    </a:p>
                    <a:p>
                      <a:pPr marL="72390" marR="0" indent="-7239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0">
                          <a:effectLst/>
                        </a:rPr>
                        <a:t>(</a:t>
                      </a:r>
                      <a:r>
                        <a:rPr lang="ko-KR" altLang="en-US" sz="2000" kern="0" spc="0">
                          <a:effectLst/>
                        </a:rPr>
                        <a:t>각 부처</a:t>
                      </a:r>
                      <a:r>
                        <a:rPr lang="ko-KR" altLang="en-US" sz="2000" kern="0" spc="0" baseline="30000">
                          <a:effectLst/>
                        </a:rPr>
                        <a:t>*</a:t>
                      </a:r>
                      <a:r>
                        <a:rPr lang="en-US" altLang="ko-KR" sz="2000" kern="0" spc="0">
                          <a:effectLst/>
                        </a:rPr>
                        <a:t>)</a:t>
                      </a:r>
                      <a:endParaRPr lang="ko-KR" altLang="en-US" sz="20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1" marR="64771" marT="17907" marB="17907" anchor="ctr"/>
                </a:tc>
                <a:tc>
                  <a:txBody>
                    <a:bodyPr/>
                    <a:lstStyle/>
                    <a:p>
                      <a:pPr marL="344170" marR="0" indent="-139700" algn="l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0">
                          <a:effectLst/>
                        </a:rPr>
                        <a:t>• </a:t>
                      </a:r>
                      <a:r>
                        <a:rPr lang="ko-KR" altLang="en-US" sz="2000" kern="0" spc="0">
                          <a:effectLst/>
                        </a:rPr>
                        <a:t>부처 </a:t>
                      </a:r>
                      <a:r>
                        <a:rPr lang="en-US" altLang="ko-KR" sz="2000" kern="0" spc="0">
                          <a:effectLst/>
                        </a:rPr>
                        <a:t>R&amp;D</a:t>
                      </a:r>
                      <a:r>
                        <a:rPr lang="ko-KR" altLang="en-US" sz="2000" kern="0" spc="0">
                          <a:effectLst/>
                        </a:rPr>
                        <a:t>결과물 중 </a:t>
                      </a:r>
                      <a:r>
                        <a:rPr lang="en-US" altLang="ko-KR" sz="2000" kern="0" spc="0" smtClean="0">
                          <a:effectLst/>
                        </a:rPr>
                        <a:t> </a:t>
                      </a:r>
                      <a:r>
                        <a:rPr lang="ko-KR" altLang="en-US" sz="2000" kern="0" spc="0" smtClean="0">
                          <a:effectLst/>
                        </a:rPr>
                        <a:t>혁신성</a:t>
                      </a:r>
                      <a:r>
                        <a:rPr lang="en-US" altLang="ko-KR" sz="2000" kern="0" spc="0">
                          <a:effectLst/>
                        </a:rPr>
                        <a:t>‧</a:t>
                      </a:r>
                      <a:r>
                        <a:rPr lang="ko-KR" altLang="en-US" sz="2000" kern="0" spc="0">
                          <a:effectLst/>
                        </a:rPr>
                        <a:t>공공성 인정제품</a:t>
                      </a:r>
                    </a:p>
                    <a:p>
                      <a:pPr marL="344170" marR="0" indent="-139700" algn="l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0">
                          <a:effectLst/>
                        </a:rPr>
                        <a:t>• </a:t>
                      </a:r>
                      <a:r>
                        <a:rPr lang="ko-KR" altLang="en-US" sz="2000" kern="0" spc="0">
                          <a:effectLst/>
                        </a:rPr>
                        <a:t>부처별 자체기술인증 </a:t>
                      </a:r>
                      <a:r>
                        <a:rPr lang="ko-KR" altLang="en-US" sz="2000" kern="0" spc="0" smtClean="0">
                          <a:effectLst/>
                        </a:rPr>
                        <a:t>중</a:t>
                      </a:r>
                      <a:r>
                        <a:rPr lang="en-US" altLang="ko-KR" sz="2000" kern="0" spc="0" smtClean="0">
                          <a:effectLst/>
                        </a:rPr>
                        <a:t>  </a:t>
                      </a:r>
                      <a:r>
                        <a:rPr lang="ko-KR" altLang="en-US" sz="2000" kern="0" spc="0" smtClean="0">
                          <a:effectLst/>
                        </a:rPr>
                        <a:t>혁신성</a:t>
                      </a:r>
                      <a:r>
                        <a:rPr lang="en-US" altLang="ko-KR" sz="2000" kern="0" spc="0">
                          <a:effectLst/>
                        </a:rPr>
                        <a:t>‧</a:t>
                      </a:r>
                      <a:r>
                        <a:rPr lang="ko-KR" altLang="en-US" sz="2000" kern="0" spc="0">
                          <a:effectLst/>
                        </a:rPr>
                        <a:t>공공성 </a:t>
                      </a:r>
                      <a:r>
                        <a:rPr lang="ko-KR" altLang="en-US" sz="2000" kern="0" spc="0" smtClean="0">
                          <a:effectLst/>
                        </a:rPr>
                        <a:t>인정제품</a:t>
                      </a:r>
                      <a:endParaRPr lang="ko-KR" altLang="en-US" sz="20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5941" marR="35941" marT="17907" marB="17907" anchor="ctr"/>
                </a:tc>
                <a:tc>
                  <a:txBody>
                    <a:bodyPr/>
                    <a:lstStyle/>
                    <a:p>
                      <a:pPr marL="452120" marR="0" indent="-45212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>
                          <a:effectLst/>
                        </a:rPr>
                        <a:t>➋ 유형</a:t>
                      </a:r>
                      <a:r>
                        <a:rPr lang="en-US" altLang="ko-KR" sz="2000" kern="0" spc="0">
                          <a:effectLst/>
                        </a:rPr>
                        <a:t>Ⅱ</a:t>
                      </a:r>
                      <a:endParaRPr lang="ko-KR" altLang="en-US" sz="2000" kern="0" spc="0">
                        <a:effectLst/>
                      </a:endParaRPr>
                    </a:p>
                    <a:p>
                      <a:pPr marL="452120" marR="0" indent="-45212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0">
                          <a:effectLst/>
                        </a:rPr>
                        <a:t>(</a:t>
                      </a:r>
                      <a:r>
                        <a:rPr lang="ko-KR" altLang="en-US" sz="2000" kern="0" spc="0">
                          <a:effectLst/>
                        </a:rPr>
                        <a:t>조달청</a:t>
                      </a:r>
                      <a:r>
                        <a:rPr lang="en-US" altLang="ko-KR" sz="2000" kern="0" spc="0">
                          <a:effectLst/>
                        </a:rPr>
                        <a:t>)</a:t>
                      </a:r>
                      <a:endParaRPr lang="ko-KR" altLang="en-US" sz="20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1" marR="64771" marT="17907" marB="17907" anchor="ctr"/>
                </a:tc>
                <a:tc>
                  <a:txBody>
                    <a:bodyPr/>
                    <a:lstStyle/>
                    <a:p>
                      <a:pPr marL="344170" marR="0" indent="-139700" algn="l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0">
                          <a:effectLst/>
                        </a:rPr>
                        <a:t>• </a:t>
                      </a:r>
                      <a:r>
                        <a:rPr lang="ko-KR" altLang="en-US" sz="2000" kern="0" spc="0">
                          <a:effectLst/>
                        </a:rPr>
                        <a:t>상용화 전 시제품 중 혁신성</a:t>
                      </a:r>
                      <a:r>
                        <a:rPr lang="en-US" altLang="ko-KR" sz="2000" kern="0" spc="0">
                          <a:effectLst/>
                        </a:rPr>
                        <a:t>‧</a:t>
                      </a:r>
                      <a:r>
                        <a:rPr lang="ko-KR" altLang="en-US" sz="2000" kern="0" spc="0" smtClean="0">
                          <a:effectLst/>
                        </a:rPr>
                        <a:t>공공성</a:t>
                      </a:r>
                      <a:r>
                        <a:rPr lang="en-US" altLang="ko-KR" sz="2000" kern="0" spc="0" smtClean="0">
                          <a:effectLst/>
                        </a:rPr>
                        <a:t>  </a:t>
                      </a:r>
                      <a:r>
                        <a:rPr lang="ko-KR" altLang="en-US" sz="2000" kern="0" spc="0" smtClean="0">
                          <a:effectLst/>
                        </a:rPr>
                        <a:t>인정제품</a:t>
                      </a:r>
                      <a:endParaRPr lang="ko-KR" altLang="en-US" sz="20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5941" marR="35941" marT="17907" marB="17907" anchor="ctr"/>
                </a:tc>
                <a:extLst>
                  <a:ext uri="{0D108BD9-81ED-4DB2-BD59-A6C34878D82A}">
                    <a16:rowId xmlns:a16="http://schemas.microsoft.com/office/drawing/2014/main" val="1785021881"/>
                  </a:ext>
                </a:extLst>
              </a:tr>
            </a:tbl>
          </a:graphicData>
        </a:graphic>
      </p:graphicFrame>
      <p:sp>
        <p:nvSpPr>
          <p:cNvPr id="10" name="직사각형 9"/>
          <p:cNvSpPr/>
          <p:nvPr/>
        </p:nvSpPr>
        <p:spPr>
          <a:xfrm>
            <a:off x="1028700" y="6970169"/>
            <a:ext cx="14874259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6917" marR="38099" indent="-439409" algn="just" fontAlgn="base" latinLnBrk="1">
              <a:lnSpc>
                <a:spcPct val="160000"/>
              </a:lnSpc>
            </a:pPr>
            <a:r>
              <a:rPr lang="en-US" altLang="ko-KR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en-US" altLang="ko-KR" kern="0" spc="-3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과기부, 행안부, 농식품부, 산업부, 복지부, 환경부, 국토부, 해수부, 중기부, 산림청, 특허청, 해경청, 소방청, 경찰청, 기상청(15개)</a:t>
            </a:r>
            <a:endParaRPr lang="en-US" altLang="ko-KR" kern="0">
              <a:solidFill>
                <a:srgbClr val="000000"/>
              </a:solidFill>
              <a:latin typeface="함초롬바탕" panose="02030604000101010101" pitchFamily="18" charset="-127"/>
              <a:ea typeface="맑은 고딕" panose="020B0503020000020004" pitchFamily="50" charset="-127"/>
            </a:endParaRPr>
          </a:p>
        </p:txBody>
      </p:sp>
      <p:cxnSp>
        <p:nvCxnSpPr>
          <p:cNvPr id="25" name="직선 연결선 24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object 4"/>
          <p:cNvSpPr txBox="1"/>
          <p:nvPr/>
        </p:nvSpPr>
        <p:spPr>
          <a:xfrm>
            <a:off x="1730374" y="2017041"/>
            <a:ext cx="8121651" cy="53565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ko-KR" altLang="en-US" sz="2600" spc="-115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혁신제품 제도</a:t>
            </a:r>
            <a:endParaRPr lang="en-US" altLang="ko-KR" sz="24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</p:txBody>
      </p:sp>
      <p:sp>
        <p:nvSpPr>
          <p:cNvPr id="23" name="object 4"/>
          <p:cNvSpPr txBox="1"/>
          <p:nvPr/>
        </p:nvSpPr>
        <p:spPr>
          <a:xfrm>
            <a:off x="1260000" y="7733144"/>
            <a:ext cx="16687800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2900" indent="-342900" fontAlgn="base" latinLnBrk="1">
              <a:buFont typeface="Wingdings" panose="05000000000000000000" pitchFamily="2" charset="2"/>
              <a:buChar char="§"/>
            </a:pPr>
            <a:r>
              <a:rPr lang="en-US" altLang="ko-KR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지정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공공서비스 개선과 기술혁신을 위하여 공공성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,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혁신성 등에 대한 조달정책심의위원회의 심의를 거쳐 </a:t>
            </a: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지정</a:t>
            </a:r>
            <a:endParaRPr lang="en-US" altLang="ko-KR" sz="24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</p:txBody>
      </p:sp>
    </p:spTree>
    <p:extLst>
      <p:ext uri="{BB962C8B-B14F-4D97-AF65-F5344CB8AC3E}">
        <p14:creationId xmlns:p14="http://schemas.microsoft.com/office/powerpoint/2010/main" val="2380072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700" y="2060325"/>
            <a:ext cx="540000" cy="540000"/>
          </a:xfrm>
          <a:prstGeom prst="rect">
            <a:avLst/>
          </a:prstGeom>
        </p:spPr>
      </p:pic>
      <p:sp>
        <p:nvSpPr>
          <p:cNvPr id="16" name="object 4"/>
          <p:cNvSpPr txBox="1"/>
          <p:nvPr/>
        </p:nvSpPr>
        <p:spPr>
          <a:xfrm>
            <a:off x="1260000" y="2728436"/>
            <a:ext cx="15427800" cy="259814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2900" indent="-342900" fontAlgn="base" latinLnBrk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의미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조달청에서 공고한 지정분야의 상용화 직전 제품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또는 제품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+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서비스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중 공공성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,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혁신성 등이 인정되어 혁신시제품 평가와 조달정책심의위원회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공공수요발굴위원회*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심의를 거쳐 정부 혁신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시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제품으로 지정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20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  * 조달정책심의위원회의 </a:t>
            </a:r>
            <a:r>
              <a:rPr lang="ko-KR" altLang="en-US" sz="20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효율적 운영을 위해 분야별 분과위원회</a:t>
            </a:r>
            <a:r>
              <a:rPr lang="en-US" altLang="ko-KR" sz="20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0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공공수요발굴위원회와 공공조달제도개선위원회</a:t>
            </a:r>
            <a:r>
              <a:rPr lang="en-US" altLang="ko-KR" sz="20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</a:t>
            </a:r>
            <a:r>
              <a:rPr lang="ko-KR" altLang="en-US" sz="20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를 </a:t>
            </a:r>
            <a:r>
              <a:rPr lang="ko-KR" altLang="en-US" sz="20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둠</a:t>
            </a:r>
            <a:endParaRPr lang="en-US" altLang="ko-KR" sz="2000" smtClean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fontAlgn="base" latinLnBrk="1">
              <a:lnSpc>
                <a:spcPct val="150000"/>
              </a:lnSpc>
            </a:pPr>
            <a:endParaRPr lang="en-US" altLang="ko-KR" sz="24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fontAlgn="base" latinLnBrk="1"/>
            <a:endParaRPr lang="ko-KR" altLang="en-US" sz="24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</p:txBody>
      </p:sp>
      <p:sp>
        <p:nvSpPr>
          <p:cNvPr id="92" name="TextBox 12"/>
          <p:cNvSpPr txBox="1"/>
          <p:nvPr/>
        </p:nvSpPr>
        <p:spPr>
          <a:xfrm>
            <a:off x="1028703" y="2151746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sz="2100" b="1" smtClean="0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  <a:r>
              <a:rPr lang="en-US" altLang="ko-KR" sz="2100" b="1" smtClean="0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lang="en-US" sz="21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727201" y="3228463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5. </a:t>
            </a:r>
            <a:r>
              <a:rPr lang="ko-KR" altLang="en-US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혁신제품</a:t>
            </a:r>
            <a:endParaRPr lang="ko-KR" altLang="en-US" sz="510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10591805" y="952500"/>
            <a:ext cx="6400795" cy="635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41100"/>
              </a:lnSpc>
            </a:pPr>
            <a:r>
              <a:rPr lang="ko-KR" altLang="en-US" sz="3500" b="1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</a:t>
            </a:r>
            <a:r>
              <a:rPr lang="ko-KR" alt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제도 개요</a:t>
            </a:r>
            <a:endParaRPr lang="en-US" altLang="ko-KR" sz="35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25" name="직선 연결선 24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object 4"/>
          <p:cNvSpPr txBox="1"/>
          <p:nvPr/>
        </p:nvSpPr>
        <p:spPr>
          <a:xfrm>
            <a:off x="1730374" y="2017041"/>
            <a:ext cx="8121651" cy="6129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ko-KR" altLang="en-US" sz="2600" spc="-115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혁신시제품</a:t>
            </a:r>
            <a:r>
              <a:rPr lang="en-US" altLang="ko-KR"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[</a:t>
            </a:r>
            <a:r>
              <a:rPr lang="ko-KR" altLang="en-US"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유형</a:t>
            </a:r>
            <a:r>
              <a:rPr lang="en-US" altLang="ko-KR"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Ⅱ]</a:t>
            </a:r>
            <a:r>
              <a:rPr lang="ko-KR" altLang="en-US"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 </a:t>
            </a:r>
            <a:r>
              <a:rPr lang="ko-KR" altLang="en-US" sz="2600" spc="-115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지정 제도</a:t>
            </a:r>
            <a:endParaRPr lang="en-US" altLang="ko-KR" sz="2600" spc="-115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</p:txBody>
      </p:sp>
      <p:sp>
        <p:nvSpPr>
          <p:cNvPr id="17" name="object 13"/>
          <p:cNvSpPr txBox="1"/>
          <p:nvPr/>
        </p:nvSpPr>
        <p:spPr>
          <a:xfrm>
            <a:off x="1595504" y="4441591"/>
            <a:ext cx="14427200" cy="549509"/>
          </a:xfrm>
          <a:prstGeom prst="rect">
            <a:avLst/>
          </a:prstGeom>
          <a:solidFill>
            <a:srgbClr val="E7F2DA"/>
          </a:solidFill>
          <a:ln w="6350">
            <a:solidFill>
              <a:srgbClr val="97CB59"/>
            </a:solidFill>
          </a:ln>
        </p:spPr>
        <p:txBody>
          <a:bodyPr vert="horz" wrap="square" lIns="0" tIns="86995" rIns="0" bIns="0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200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ko-KR" sz="20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• </a:t>
            </a:r>
            <a:r>
              <a:rPr lang="ko-KR" altLang="en-US" sz="20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「</a:t>
            </a:r>
            <a:r>
              <a:rPr lang="ko-KR" altLang="en-US" sz="2000">
                <a:latin typeface="맑은 고딕" panose="020B0503020000020004" pitchFamily="50" charset="-127"/>
                <a:ea typeface="맑은 고딕" panose="020B0503020000020004" pitchFamily="50" charset="-127"/>
              </a:rPr>
              <a:t>조달사업에 관한 법률」 제</a:t>
            </a:r>
            <a:r>
              <a:rPr lang="en-US" altLang="ko-KR" sz="2000">
                <a:latin typeface="맑은 고딕" panose="020B0503020000020004" pitchFamily="50" charset="-127"/>
                <a:ea typeface="맑은 고딕" panose="020B0503020000020004" pitchFamily="50" charset="-127"/>
              </a:rPr>
              <a:t>27</a:t>
            </a:r>
            <a:r>
              <a:rPr lang="ko-KR" altLang="en-US" sz="2000">
                <a:latin typeface="맑은 고딕" panose="020B0503020000020004" pitchFamily="50" charset="-127"/>
                <a:ea typeface="맑은 고딕" panose="020B0503020000020004" pitchFamily="50" charset="-127"/>
              </a:rPr>
              <a:t>조 및 동법 시행령 제</a:t>
            </a:r>
            <a:r>
              <a:rPr lang="en-US" altLang="ko-KR" sz="2000">
                <a:latin typeface="맑은 고딕" panose="020B0503020000020004" pitchFamily="50" charset="-127"/>
                <a:ea typeface="맑은 고딕" panose="020B0503020000020004" pitchFamily="50" charset="-127"/>
              </a:rPr>
              <a:t>33</a:t>
            </a:r>
            <a:r>
              <a:rPr lang="ko-KR" altLang="en-US" sz="2000">
                <a:latin typeface="맑은 고딕" panose="020B0503020000020004" pitchFamily="50" charset="-127"/>
                <a:ea typeface="맑은 고딕" panose="020B0503020000020004" pitchFamily="50" charset="-127"/>
              </a:rPr>
              <a:t>조           </a:t>
            </a:r>
            <a:r>
              <a:rPr lang="en-US" altLang="ko-KR" sz="20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• </a:t>
            </a:r>
            <a:r>
              <a:rPr lang="ko-KR" altLang="en-US" sz="20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「</a:t>
            </a:r>
            <a:r>
              <a:rPr lang="ko-KR" altLang="en-US" sz="2000">
                <a:latin typeface="맑은 고딕" panose="020B0503020000020004" pitchFamily="50" charset="-127"/>
                <a:ea typeface="맑은 고딕" panose="020B0503020000020004" pitchFamily="50" charset="-127"/>
              </a:rPr>
              <a:t>혁신제품 구매 운영 규정」</a:t>
            </a:r>
            <a:r>
              <a:rPr lang="en-US" altLang="ko-KR" sz="200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000">
                <a:latin typeface="맑은 고딕" panose="020B0503020000020004" pitchFamily="50" charset="-127"/>
                <a:ea typeface="맑은 고딕" panose="020B0503020000020004" pitchFamily="50" charset="-127"/>
              </a:rPr>
              <a:t>조달청 고시</a:t>
            </a:r>
            <a:r>
              <a:rPr lang="en-US" altLang="ko-KR" sz="200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200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object 4"/>
          <p:cNvSpPr txBox="1"/>
          <p:nvPr/>
        </p:nvSpPr>
        <p:spPr>
          <a:xfrm>
            <a:off x="1260000" y="5372100"/>
            <a:ext cx="16113600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2900" indent="-342900" fontAlgn="base" latinLnBrk="1">
              <a:buFont typeface="Wingdings" panose="05000000000000000000" pitchFamily="2" charset="2"/>
              <a:buChar char="§"/>
            </a:pPr>
            <a:r>
              <a:rPr lang="en-US" altLang="ko-KR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지정 분야</a:t>
            </a:r>
            <a:r>
              <a:rPr lang="en-US" altLang="ko-KR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공급자 제안형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,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수요자 제안형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,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민간전문가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스카우터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 </a:t>
            </a: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추천형</a:t>
            </a:r>
            <a:r>
              <a:rPr lang="en-US" altLang="ko-KR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 </a:t>
            </a:r>
            <a:endParaRPr lang="ko-KR" altLang="en-US" sz="24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6102663"/>
              </p:ext>
            </p:extLst>
          </p:nvPr>
        </p:nvGraphicFramePr>
        <p:xfrm>
          <a:off x="1595504" y="6642548"/>
          <a:ext cx="15849600" cy="2810826"/>
        </p:xfrm>
        <a:graphic>
          <a:graphicData uri="http://schemas.openxmlformats.org/drawingml/2006/table">
            <a:tbl>
              <a:tblPr/>
              <a:tblGrid>
                <a:gridCol w="1681096">
                  <a:extLst>
                    <a:ext uri="{9D8B030D-6E8A-4147-A177-3AD203B41FA5}">
                      <a16:colId xmlns:a16="http://schemas.microsoft.com/office/drawing/2014/main" val="767620308"/>
                    </a:ext>
                  </a:extLst>
                </a:gridCol>
                <a:gridCol w="14168504">
                  <a:extLst>
                    <a:ext uri="{9D8B030D-6E8A-4147-A177-3AD203B41FA5}">
                      <a16:colId xmlns:a16="http://schemas.microsoft.com/office/drawing/2014/main" val="4109234609"/>
                    </a:ext>
                  </a:extLst>
                </a:gridCol>
              </a:tblGrid>
              <a:tr h="45195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 야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3683" marR="23683" marT="6548" marB="6548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상세항목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3683" marR="23683" marT="6548" marB="654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3318953"/>
                  </a:ext>
                </a:extLst>
              </a:tr>
              <a:tr h="953457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altLang="en-US" sz="190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혁신성장지원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3683" marR="23683" marT="6548" marB="6548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①미래형 모빌리티 ②드론 ③에너지신산업 ④바이오 </a:t>
                      </a:r>
                      <a:r>
                        <a:rPr lang="ko-KR" altLang="en-US" sz="190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헬스 </a:t>
                      </a:r>
                      <a:r>
                        <a:rPr lang="ko-KR" altLang="en-US" sz="1900" kern="0" spc="-1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⑤</a:t>
                      </a:r>
                      <a:r>
                        <a:rPr lang="ko-KR" altLang="en-US" sz="1900" kern="0" spc="-1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스마트공장 ⑥스마트시티 ⑦스마트농어업 ⑧로봇 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-1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⑨인공지능</a:t>
                      </a:r>
                      <a:r>
                        <a:rPr lang="en-US" altLang="ko-KR" sz="1900" kern="0" spc="-1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(AI) </a:t>
                      </a:r>
                      <a:r>
                        <a:rPr lang="ko-KR" altLang="en-US" sz="1900" kern="0" spc="-1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⑩조선</a:t>
                      </a:r>
                      <a:r>
                        <a:rPr lang="en-US" altLang="ko-KR" sz="1900" kern="0" spc="-1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900" kern="0" spc="-1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해양 ⑪디지털 신기술</a:t>
                      </a:r>
                      <a:r>
                        <a:rPr lang="en-US" altLang="ko-KR" sz="1900" kern="0" spc="-1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900" kern="0" spc="-1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콘텐츠</a:t>
                      </a:r>
                      <a:r>
                        <a:rPr lang="en-US" altLang="ko-KR" sz="1900" kern="0" spc="-1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·ICT)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3683" marR="23683" marT="6548" marB="654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2339875"/>
                  </a:ext>
                </a:extLst>
              </a:tr>
              <a:tr h="451956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국민생활문제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3683" marR="23683" marT="6548" marB="6548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-3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①안전 ②환경 ③건강 ④복지 ⑤교육 ⑥문화 ⑦전기차 화재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3683" marR="23683" marT="6548" marB="654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1505627"/>
                  </a:ext>
                </a:extLst>
              </a:tr>
              <a:tr h="953457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미래대비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3683" marR="23683" marT="6548" marB="6548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①</a:t>
                      </a:r>
                      <a:r>
                        <a:rPr lang="ko-KR" altLang="en-US" sz="1900" kern="0" spc="-2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저출생</a:t>
                      </a:r>
                      <a:r>
                        <a:rPr lang="ko-KR" altLang="en-US" sz="19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②고령화 ③양육</a:t>
                      </a:r>
                      <a:r>
                        <a:rPr lang="en-US" altLang="ko-KR" sz="19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9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돌봄 </a:t>
                      </a:r>
                      <a:r>
                        <a:rPr lang="ko-KR" altLang="en-US" sz="1900" kern="0" spc="-2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④</a:t>
                      </a:r>
                      <a:r>
                        <a:rPr lang="ko-KR" altLang="en-US" sz="19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탄소중립</a:t>
                      </a:r>
                      <a:r>
                        <a:rPr lang="ko-KR" altLang="en-US" sz="1900" kern="0" spc="-2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⑤순환경제 </a:t>
                      </a:r>
                      <a:r>
                        <a:rPr lang="ko-KR" altLang="en-US" sz="190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⑥</a:t>
                      </a:r>
                      <a:r>
                        <a:rPr lang="ko-KR" altLang="en-US" sz="19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기후변화 대응* ⑦사회적약자 지원</a:t>
                      </a: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* ‘기후변화 대응’은 폭염</a:t>
                      </a:r>
                      <a:r>
                        <a:rPr lang="en-US" altLang="ko-KR" sz="19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9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폭우</a:t>
                      </a:r>
                      <a:r>
                        <a:rPr lang="en-US" altLang="ko-KR" sz="19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9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혹한 등 기후문제 </a:t>
                      </a:r>
                      <a:r>
                        <a:rPr lang="ko-KR" altLang="en-US" sz="190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해결솔루션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3683" marR="23683" marT="6548" marB="654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9663424"/>
                  </a:ext>
                </a:extLst>
              </a:tr>
            </a:tbl>
          </a:graphicData>
        </a:graphic>
      </p:graphicFrame>
      <p:sp>
        <p:nvSpPr>
          <p:cNvPr id="24" name="object 4"/>
          <p:cNvSpPr txBox="1"/>
          <p:nvPr/>
        </p:nvSpPr>
        <p:spPr>
          <a:xfrm>
            <a:off x="1564800" y="6056744"/>
            <a:ext cx="10246200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fontAlgn="base" latinLnBrk="1"/>
            <a:r>
              <a:rPr lang="ko-KR" altLang="en-US" sz="2400">
                <a:solidFill>
                  <a:srgbClr val="000000"/>
                </a:solidFill>
                <a:latin typeface="맑은 고딕" panose="020B0503020000020004" pitchFamily="50" charset="-127"/>
              </a:rPr>
              <a:t>➊ </a:t>
            </a: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공급자 제안형 </a:t>
            </a:r>
            <a:r>
              <a:rPr lang="en-US" altLang="ko-KR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: </a:t>
            </a:r>
            <a:r>
              <a:rPr lang="en-US" altLang="ko-KR"/>
              <a:t>1</a:t>
            </a:r>
            <a:r>
              <a:rPr lang="ko-KR" altLang="en-US"/>
              <a:t>가지 분야 중 상세항목에서 해당 항목 </a:t>
            </a:r>
            <a:r>
              <a:rPr lang="en-US" altLang="ko-KR"/>
              <a:t>1</a:t>
            </a:r>
            <a:r>
              <a:rPr lang="ko-KR" altLang="en-US"/>
              <a:t>개 신청</a:t>
            </a:r>
            <a:r>
              <a:rPr lang="en-US" altLang="ko-KR"/>
              <a:t>(</a:t>
            </a:r>
            <a:r>
              <a:rPr lang="ko-KR" altLang="en-US"/>
              <a:t>중복신청금지</a:t>
            </a:r>
            <a:r>
              <a:rPr lang="en-US" altLang="ko-KR" smtClean="0"/>
              <a:t>)</a:t>
            </a:r>
            <a:endParaRPr lang="ko-KR" altLang="en-US" sz="24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</p:txBody>
      </p:sp>
    </p:spTree>
    <p:extLst>
      <p:ext uri="{BB962C8B-B14F-4D97-AF65-F5344CB8AC3E}">
        <p14:creationId xmlns:p14="http://schemas.microsoft.com/office/powerpoint/2010/main" val="1993274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5. </a:t>
            </a:r>
            <a:r>
              <a:rPr lang="ko-KR" altLang="en-US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혁신제품</a:t>
            </a:r>
            <a:endParaRPr lang="ko-KR" altLang="en-US" sz="510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10591805" y="952500"/>
            <a:ext cx="7804151" cy="635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41100"/>
              </a:lnSpc>
            </a:pPr>
            <a:r>
              <a:rPr lang="ko-KR" altLang="en-US" sz="3500" b="1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</a:t>
            </a:r>
            <a:r>
              <a:rPr lang="ko-KR" alt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제도 개요</a:t>
            </a:r>
            <a:endParaRPr lang="en-US" altLang="ko-KR" sz="35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25" name="직선 연결선 24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object 4"/>
          <p:cNvSpPr txBox="1"/>
          <p:nvPr/>
        </p:nvSpPr>
        <p:spPr>
          <a:xfrm>
            <a:off x="1569800" y="2018144"/>
            <a:ext cx="2626200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fontAlgn="base" latinLnBrk="1"/>
            <a:r>
              <a:rPr lang="ko-KR" altLang="en-US" sz="2400">
                <a:solidFill>
                  <a:srgbClr val="000000"/>
                </a:solidFill>
                <a:latin typeface="맑은 고딕" panose="020B0503020000020004" pitchFamily="50" charset="-127"/>
              </a:rPr>
              <a:t>➋</a:t>
            </a:r>
            <a:r>
              <a:rPr lang="ko-KR" altLang="en-US" sz="2400" smtClean="0">
                <a:solidFill>
                  <a:srgbClr val="000000"/>
                </a:solidFill>
                <a:latin typeface="맑은 고딕" panose="020B0503020000020004" pitchFamily="50" charset="-127"/>
              </a:rPr>
              <a:t> 수요</a:t>
            </a: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자 제안형</a:t>
            </a:r>
            <a:endParaRPr lang="ko-KR" altLang="en-US" sz="24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260000" y="2552700"/>
            <a:ext cx="15732600" cy="4073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1190" marR="38100" indent="-297180" algn="just" fontAlgn="base" latinLnBrk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• </a:t>
            </a:r>
            <a:r>
              <a:rPr lang="ko-KR" altLang="en-US" sz="2400" b="1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수요자 제안형 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: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수요기관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‧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기업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‧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국민들이 제안한 아이디어를 혁신조달로 연계해 사업화할 수 있도록 과제를 공모하여 최종 과제를 선정하고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,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이를 해결할 수 있는 ‘문제해결 제품’ </a:t>
            </a: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공모</a:t>
            </a:r>
            <a:endParaRPr lang="en-US" altLang="ko-KR" sz="2400" smtClean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marL="631190" marR="38100" indent="-297180" algn="just" fontAlgn="base" latinLnBrk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endParaRPr lang="ko-KR" altLang="en-US" sz="5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marL="631190" marR="38100" indent="-297180" algn="just" fontAlgn="base" latinLnBrk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• </a:t>
            </a:r>
            <a:r>
              <a:rPr lang="ko-KR" altLang="en-US" sz="2400" b="1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공공수요 숙성지원</a:t>
            </a:r>
            <a:r>
              <a:rPr lang="en-US" altLang="ko-KR" sz="2400" b="1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400" b="1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인큐베이팅</a:t>
            </a:r>
            <a:r>
              <a:rPr lang="en-US" altLang="ko-KR" sz="2400" b="1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 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: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수요기관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‧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기업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‧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국민들이 제안한 아이디어를 혁신조달로 연계해 사업화할 수 있도록 전문가 그룹이 실행 가능한 수준의 과제로 컨설팅하여 구체화하는 </a:t>
            </a: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제도</a:t>
            </a:r>
            <a:endParaRPr lang="en-US" altLang="ko-KR" sz="2400" smtClean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marL="631190" marR="38100" indent="-297180" algn="just" fontAlgn="base" latinLnBrk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5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</a:t>
            </a:r>
          </a:p>
          <a:p>
            <a:pPr marL="676910" marR="38100" indent="-342900" algn="just" fontAlgn="base" latinLnBrk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o-KR" altLang="en-US" sz="2400" b="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민간전문가</a:t>
            </a:r>
            <a:r>
              <a:rPr lang="en-US" altLang="ko-KR" sz="2400" b="1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400" b="1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스카우터</a:t>
            </a:r>
            <a:r>
              <a:rPr lang="en-US" altLang="ko-KR" sz="2400" b="1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 </a:t>
            </a:r>
            <a:r>
              <a:rPr lang="ko-KR" altLang="en-US" sz="2400" b="1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추천형 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: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기술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‧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금융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‧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기업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‧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창업 </a:t>
            </a: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전문가</a:t>
            </a:r>
            <a:r>
              <a:rPr lang="en-US" altLang="ko-KR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스카우터</a:t>
            </a:r>
            <a:r>
              <a:rPr lang="en-US" altLang="ko-KR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</a:t>
            </a: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cs typeface="-윤고딕320"/>
              </a:rPr>
              <a:t>* </a:t>
            </a: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가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현장에서 직접 혁신 유망주를 </a:t>
            </a:r>
            <a:endParaRPr lang="en-US" altLang="ko-KR" sz="2400" smtClean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marL="334010" marR="38100" algn="just" fontAlgn="base" latinLnBrk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</a:t>
            </a:r>
            <a:r>
              <a:rPr lang="en-US" altLang="ko-KR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 </a:t>
            </a: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선제적으로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발굴하여 혁신시제품으로 </a:t>
            </a: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추천</a:t>
            </a:r>
            <a:endParaRPr lang="en-US" altLang="ko-KR" sz="2400" smtClean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marL="334010" marR="38100" algn="just" fontAlgn="base" latinLnBrk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5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</a:t>
            </a:r>
            <a:endParaRPr lang="ko-KR" altLang="en-US" sz="5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marL="532130" marR="38100" indent="-247650" algn="just" fontAlgn="base" latinLnBrk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0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 * </a:t>
            </a:r>
            <a:r>
              <a:rPr lang="en-US" altLang="ko-KR" sz="20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0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스카우터</a:t>
            </a:r>
            <a:r>
              <a:rPr lang="en-US" altLang="ko-KR" sz="20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</a:t>
            </a:r>
            <a:r>
              <a:rPr lang="ko-KR" altLang="en-US" sz="20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기업 또는 제품의 기술력과 시장전망</a:t>
            </a:r>
            <a:r>
              <a:rPr lang="en-US" altLang="ko-KR" sz="20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, </a:t>
            </a:r>
            <a:r>
              <a:rPr lang="ko-KR" altLang="en-US" sz="20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제품의 공공조달 수요 등을 종합적으로 분석하여 혁신제품 지정 대상을 발굴하고 </a:t>
            </a:r>
            <a:r>
              <a:rPr lang="ko-KR" altLang="en-US" sz="20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 </a:t>
            </a:r>
            <a:endParaRPr lang="en-US" altLang="ko-KR" sz="2000" smtClean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marL="532130" marR="38100" indent="-247650" algn="just" fontAlgn="base" latinLnBrk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20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</a:t>
            </a:r>
            <a:r>
              <a:rPr lang="en-US" altLang="ko-KR" sz="20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  </a:t>
            </a:r>
            <a:r>
              <a:rPr lang="ko-KR" altLang="en-US" sz="20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추천하는 </a:t>
            </a:r>
            <a:r>
              <a:rPr lang="ko-KR" altLang="en-US" sz="20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전문가</a:t>
            </a:r>
          </a:p>
        </p:txBody>
      </p:sp>
      <p:sp>
        <p:nvSpPr>
          <p:cNvPr id="24" name="object 4"/>
          <p:cNvSpPr txBox="1"/>
          <p:nvPr/>
        </p:nvSpPr>
        <p:spPr>
          <a:xfrm>
            <a:off x="1260000" y="7458884"/>
            <a:ext cx="16113600" cy="195181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2900" indent="-342900" fontAlgn="base" latinLnBrk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제안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분야 해결 가능 시제품을 가진 업체로 </a:t>
            </a: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① 개발완성수준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(TRL) 7~9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단계에 이르는 </a:t>
            </a:r>
            <a:endParaRPr lang="en-US" altLang="ko-KR" sz="2400" smtClean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fontAlgn="base" latinLnBrk="1">
              <a:lnSpc>
                <a:spcPct val="150000"/>
              </a:lnSpc>
            </a:pP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</a:t>
            </a:r>
            <a:r>
              <a:rPr lang="en-US" altLang="ko-KR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 </a:t>
            </a: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② 상용화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이전의 혁신솔루션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제품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,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제품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+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서비스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으로 시범사용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최대 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1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년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내 기술혁신 성능 확인이 가능한 </a:t>
            </a: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제품</a:t>
            </a:r>
            <a:endParaRPr lang="en-US" altLang="ko-KR" sz="2400" smtClean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fontAlgn="base" latinLnBrk="1">
              <a:lnSpc>
                <a:spcPct val="150000"/>
              </a:lnSpc>
            </a:pPr>
            <a:r>
              <a:rPr lang="ko-KR" altLang="en-US" smtClean="0"/>
              <a:t>       * 상업적 </a:t>
            </a:r>
            <a:r>
              <a:rPr lang="ko-KR" altLang="en-US"/>
              <a:t>거래가 없는 것을 의미</a:t>
            </a:r>
            <a:r>
              <a:rPr lang="en-US" altLang="ko-KR"/>
              <a:t>(</a:t>
            </a:r>
            <a:r>
              <a:rPr lang="ko-KR" altLang="en-US"/>
              <a:t>원칙</a:t>
            </a:r>
            <a:r>
              <a:rPr lang="en-US" altLang="ko-KR"/>
              <a:t>), </a:t>
            </a:r>
            <a:r>
              <a:rPr lang="ko-KR" altLang="en-US"/>
              <a:t>단</a:t>
            </a:r>
            <a:r>
              <a:rPr lang="en-US" altLang="ko-KR"/>
              <a:t>, </a:t>
            </a:r>
            <a:r>
              <a:rPr lang="ko-KR" altLang="en-US"/>
              <a:t>제품 단가의 </a:t>
            </a:r>
            <a:r>
              <a:rPr lang="en-US" altLang="ko-KR"/>
              <a:t>10</a:t>
            </a:r>
            <a:r>
              <a:rPr lang="ko-KR" altLang="en-US"/>
              <a:t>배 이내 매출 또는 최초 매출이 혁신성 지정 신청서 접수마감일 기준 </a:t>
            </a:r>
            <a:r>
              <a:rPr lang="en-US" altLang="ko-KR"/>
              <a:t>1</a:t>
            </a:r>
            <a:r>
              <a:rPr lang="ko-KR" altLang="en-US"/>
              <a:t>년 이내인 경우는 </a:t>
            </a:r>
            <a:r>
              <a:rPr lang="ko-KR" altLang="en-US" smtClean="0"/>
              <a:t>허용</a:t>
            </a:r>
            <a:endParaRPr lang="en-US" altLang="ko-KR" smtClean="0"/>
          </a:p>
          <a:p>
            <a:pPr fontAlgn="base" latinLnBrk="1">
              <a:lnSpc>
                <a:spcPct val="150000"/>
              </a:lnSpc>
            </a:pPr>
            <a:r>
              <a:rPr lang="en-US" altLang="ko-KR"/>
              <a:t> </a:t>
            </a:r>
            <a:r>
              <a:rPr lang="en-US" altLang="ko-KR" smtClean="0"/>
              <a:t>        (</a:t>
            </a:r>
            <a:r>
              <a:rPr lang="ko-KR" altLang="en-US" smtClean="0"/>
              <a:t>벤처나라 </a:t>
            </a:r>
            <a:r>
              <a:rPr lang="ko-KR" altLang="en-US"/>
              <a:t>등록제품은 </a:t>
            </a:r>
            <a:r>
              <a:rPr lang="en-US" altLang="ko-KR"/>
              <a:t>2</a:t>
            </a:r>
            <a:r>
              <a:rPr lang="ko-KR" altLang="en-US"/>
              <a:t>년 이내까지 허용</a:t>
            </a:r>
            <a:r>
              <a:rPr lang="en-US" altLang="ko-KR" smtClean="0"/>
              <a:t>)</a:t>
            </a:r>
            <a:endParaRPr lang="ko-KR" altLang="en-US" sz="24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</p:txBody>
      </p:sp>
      <p:pic>
        <p:nvPicPr>
          <p:cNvPr id="27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700" y="6783596"/>
            <a:ext cx="540000" cy="540000"/>
          </a:xfrm>
          <a:prstGeom prst="rect">
            <a:avLst/>
          </a:prstGeom>
        </p:spPr>
      </p:pic>
      <p:sp>
        <p:nvSpPr>
          <p:cNvPr id="28" name="TextBox 12"/>
          <p:cNvSpPr txBox="1"/>
          <p:nvPr/>
        </p:nvSpPr>
        <p:spPr>
          <a:xfrm>
            <a:off x="1028703" y="6875017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sz="2100" b="1" smtClean="0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  <a:r>
              <a:rPr lang="en-US" altLang="ko-KR" sz="2100" b="1" smtClean="0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lang="en-US" sz="21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0" name="object 4"/>
          <p:cNvSpPr txBox="1"/>
          <p:nvPr/>
        </p:nvSpPr>
        <p:spPr>
          <a:xfrm>
            <a:off x="1730375" y="6740312"/>
            <a:ext cx="4746626" cy="6129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ko-KR" altLang="en-US" sz="2600" spc="-115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혁신시제품</a:t>
            </a:r>
            <a:r>
              <a:rPr lang="en-US" altLang="ko-KR"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[</a:t>
            </a:r>
            <a:r>
              <a:rPr lang="ko-KR" altLang="en-US"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유형</a:t>
            </a:r>
            <a:r>
              <a:rPr lang="en-US" altLang="ko-KR"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Ⅱ]</a:t>
            </a:r>
            <a:r>
              <a:rPr lang="ko-KR" altLang="en-US"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 </a:t>
            </a:r>
            <a:r>
              <a:rPr lang="ko-KR" altLang="en-US" sz="2600" spc="-115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신청 대상</a:t>
            </a:r>
            <a:endParaRPr lang="en-US" altLang="ko-KR" sz="2600" spc="-115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</p:txBody>
      </p:sp>
    </p:spTree>
    <p:extLst>
      <p:ext uri="{BB962C8B-B14F-4D97-AF65-F5344CB8AC3E}">
        <p14:creationId xmlns:p14="http://schemas.microsoft.com/office/powerpoint/2010/main" val="2261297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0800" y="2033814"/>
            <a:ext cx="540000" cy="540000"/>
          </a:xfrm>
          <a:prstGeom prst="rect">
            <a:avLst/>
          </a:prstGeom>
        </p:spPr>
      </p:pic>
      <p:sp>
        <p:nvSpPr>
          <p:cNvPr id="19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5. </a:t>
            </a:r>
            <a:r>
              <a:rPr lang="ko-KR" altLang="en-US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혁신제품</a:t>
            </a:r>
            <a:endParaRPr lang="ko-KR" altLang="ko-KR" sz="510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38" name="object 4"/>
          <p:cNvSpPr txBox="1"/>
          <p:nvPr/>
        </p:nvSpPr>
        <p:spPr>
          <a:xfrm>
            <a:off x="1260000" y="2643414"/>
            <a:ext cx="16687800" cy="316240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en-US" altLang="ko-KR" sz="300" smtClean="0"/>
              <a:t>     </a:t>
            </a:r>
            <a:endParaRPr lang="en-US" altLang="ko-KR" sz="133"/>
          </a:p>
          <a:p>
            <a:pPr marL="342900" indent="-342900" fontAlgn="base" latinLnBrk="1">
              <a:lnSpc>
                <a:spcPts val="3900"/>
              </a:lnSpc>
              <a:buFont typeface="Wingdings" panose="05000000000000000000" pitchFamily="2" charset="2"/>
              <a:buChar char="§"/>
            </a:pPr>
            <a:r>
              <a:rPr lang="ko-KR" altLang="en-US" sz="2400" b="1" smtClean="0"/>
              <a:t>특허</a:t>
            </a:r>
            <a:r>
              <a:rPr lang="en-US" altLang="ko-KR" sz="2400" b="1" baseline="30000"/>
              <a:t>(</a:t>
            </a:r>
            <a:r>
              <a:rPr lang="ko-KR" altLang="en-US" sz="2400" b="1" baseline="30000"/>
              <a:t>등록 후 </a:t>
            </a:r>
            <a:r>
              <a:rPr lang="en-US" altLang="ko-KR" sz="2400" b="1" baseline="30000"/>
              <a:t>7</a:t>
            </a:r>
            <a:r>
              <a:rPr lang="ko-KR" altLang="en-US" sz="2400" b="1" baseline="30000"/>
              <a:t>년 이내</a:t>
            </a:r>
            <a:r>
              <a:rPr lang="en-US" altLang="ko-KR" sz="2400" b="1" baseline="30000"/>
              <a:t>)</a:t>
            </a:r>
            <a:r>
              <a:rPr lang="ko-KR" altLang="en-US" sz="2400" b="1"/>
              <a:t> 또는 등록실용신안</a:t>
            </a:r>
            <a:r>
              <a:rPr lang="en-US" altLang="ko-KR" sz="2400" b="1" baseline="30000"/>
              <a:t>(</a:t>
            </a:r>
            <a:r>
              <a:rPr lang="ko-KR" altLang="en-US" sz="2400" b="1" baseline="30000"/>
              <a:t>등록 후 </a:t>
            </a:r>
            <a:r>
              <a:rPr lang="en-US" altLang="ko-KR" sz="2400" b="1" baseline="30000"/>
              <a:t>3</a:t>
            </a:r>
            <a:r>
              <a:rPr lang="ko-KR" altLang="en-US" sz="2400" b="1" baseline="30000"/>
              <a:t>년 이내</a:t>
            </a:r>
            <a:r>
              <a:rPr lang="en-US" altLang="ko-KR" sz="2400" b="1" baseline="30000"/>
              <a:t>)</a:t>
            </a:r>
            <a:r>
              <a:rPr lang="ko-KR" altLang="en-US" sz="2400"/>
              <a:t>이 적용된 제품</a:t>
            </a:r>
            <a:r>
              <a:rPr lang="en-US" altLang="ko-KR" sz="2400" b="1"/>
              <a:t>, </a:t>
            </a:r>
            <a:r>
              <a:rPr lang="en-US" altLang="ko-KR" sz="2400" b="1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</a:t>
            </a:r>
            <a:endParaRPr lang="en-US" altLang="ko-KR" sz="2400" b="1" smtClean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marL="342900" indent="-342900" fontAlgn="base" latinLnBrk="1">
              <a:lnSpc>
                <a:spcPts val="3900"/>
              </a:lnSpc>
              <a:buFont typeface="Wingdings" panose="05000000000000000000" pitchFamily="2" charset="2"/>
              <a:buChar char="§"/>
            </a:pPr>
            <a:r>
              <a:rPr lang="ko-KR" altLang="en-US" sz="2400" b="1" smtClean="0"/>
              <a:t>신제품</a:t>
            </a:r>
            <a:r>
              <a:rPr lang="en-US" altLang="ko-KR" sz="2400" b="1"/>
              <a:t>(NEP) </a:t>
            </a:r>
            <a:r>
              <a:rPr lang="ko-KR" altLang="en-US" sz="2400" b="1"/>
              <a:t>인증</a:t>
            </a:r>
            <a:r>
              <a:rPr lang="en-US" altLang="ko-KR" sz="2400" b="1" baseline="30000"/>
              <a:t>(</a:t>
            </a:r>
            <a:r>
              <a:rPr lang="ko-KR" altLang="en-US" sz="2400" b="1" baseline="30000"/>
              <a:t>최초 지정일로부터 </a:t>
            </a:r>
            <a:r>
              <a:rPr lang="en-US" altLang="ko-KR" sz="2400" b="1" baseline="30000"/>
              <a:t>3</a:t>
            </a:r>
            <a:r>
              <a:rPr lang="ko-KR" altLang="en-US" sz="2400" b="1" baseline="30000"/>
              <a:t>년 이내</a:t>
            </a:r>
            <a:r>
              <a:rPr lang="en-US" altLang="ko-KR" sz="2400" b="1" baseline="30000"/>
              <a:t>)</a:t>
            </a:r>
            <a:r>
              <a:rPr lang="ko-KR" altLang="en-US" sz="2400" b="1"/>
              <a:t> </a:t>
            </a:r>
            <a:r>
              <a:rPr lang="ko-KR" altLang="en-US" sz="2400"/>
              <a:t>받은 제품</a:t>
            </a:r>
            <a:r>
              <a:rPr lang="en-US" altLang="ko-KR" sz="2400"/>
              <a:t>, </a:t>
            </a:r>
            <a:endParaRPr lang="en-US" altLang="ko-KR" sz="2400" smtClean="0"/>
          </a:p>
          <a:p>
            <a:pPr marL="342900" indent="-342900" fontAlgn="base" latinLnBrk="1">
              <a:lnSpc>
                <a:spcPts val="3900"/>
              </a:lnSpc>
              <a:buFont typeface="Wingdings" panose="05000000000000000000" pitchFamily="2" charset="2"/>
              <a:buChar char="§"/>
            </a:pPr>
            <a:r>
              <a:rPr lang="ko-KR" altLang="en-US" sz="2400" b="1" smtClean="0"/>
              <a:t>신기술</a:t>
            </a:r>
            <a:r>
              <a:rPr lang="en-US" altLang="ko-KR" sz="2400" b="1"/>
              <a:t>(NET)</a:t>
            </a:r>
            <a:r>
              <a:rPr lang="en-US" altLang="ko-KR" sz="2400" b="1" baseline="30000"/>
              <a:t>(</a:t>
            </a:r>
            <a:r>
              <a:rPr lang="ko-KR" altLang="en-US" sz="2400" b="1" baseline="30000"/>
              <a:t>최초 지정일로부터 </a:t>
            </a:r>
            <a:r>
              <a:rPr lang="en-US" altLang="ko-KR" sz="2400" b="1" baseline="30000"/>
              <a:t>3</a:t>
            </a:r>
            <a:r>
              <a:rPr lang="ko-KR" altLang="en-US" sz="2400" b="1" baseline="30000"/>
              <a:t>년 이내</a:t>
            </a:r>
            <a:r>
              <a:rPr lang="en-US" altLang="ko-KR" sz="2400" b="1" baseline="30000"/>
              <a:t>)</a:t>
            </a:r>
            <a:r>
              <a:rPr lang="ko-KR" altLang="en-US" sz="2400"/>
              <a:t>이 적용된 </a:t>
            </a:r>
            <a:r>
              <a:rPr lang="ko-KR" altLang="en-US" sz="2400" smtClean="0"/>
              <a:t>제품</a:t>
            </a:r>
            <a:endParaRPr lang="en-US" altLang="ko-KR" sz="2400" smtClean="0"/>
          </a:p>
          <a:p>
            <a:pPr fontAlgn="base" latinLnBrk="1"/>
            <a:r>
              <a:rPr lang="en-US" altLang="ko-KR" sz="600" smtClean="0"/>
              <a:t> </a:t>
            </a:r>
            <a:endParaRPr lang="ko-KR" altLang="en-US" sz="600"/>
          </a:p>
          <a:p>
            <a:pPr fontAlgn="base" latinLnBrk="1">
              <a:lnSpc>
                <a:spcPts val="2880"/>
              </a:lnSpc>
            </a:pPr>
            <a:r>
              <a:rPr lang="en-US" altLang="ko-KR" sz="20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   </a:t>
            </a:r>
            <a:r>
              <a:rPr lang="ko-KR" altLang="en-US" sz="2000">
                <a:solidFill>
                  <a:srgbClr val="231F20"/>
                </a:solidFill>
                <a:latin typeface="+mn-ea"/>
                <a:cs typeface="-윤고딕320"/>
              </a:rPr>
              <a:t>* </a:t>
            </a:r>
            <a:r>
              <a:rPr lang="ko-KR" altLang="en-US" sz="2000" b="1">
                <a:latin typeface="+mn-ea"/>
              </a:rPr>
              <a:t>권리보유 면제  </a:t>
            </a:r>
            <a:endParaRPr lang="en-US" altLang="ko-KR" sz="2000" b="1" smtClean="0">
              <a:latin typeface="+mn-ea"/>
            </a:endParaRPr>
          </a:p>
          <a:p>
            <a:pPr fontAlgn="base" latinLnBrk="1">
              <a:lnSpc>
                <a:spcPts val="2880"/>
              </a:lnSpc>
            </a:pPr>
            <a:r>
              <a:rPr lang="en-US" altLang="ko-KR" sz="2000">
                <a:latin typeface="+mn-ea"/>
              </a:rPr>
              <a:t> </a:t>
            </a:r>
            <a:r>
              <a:rPr lang="en-US" altLang="ko-KR" sz="2000" smtClean="0">
                <a:latin typeface="+mn-ea"/>
              </a:rPr>
              <a:t>     </a:t>
            </a:r>
            <a:r>
              <a:rPr lang="en-US" altLang="ko-KR" sz="2000">
                <a:latin typeface="+mn-ea"/>
              </a:rPr>
              <a:t>(</a:t>
            </a:r>
            <a:r>
              <a:rPr lang="ko-KR" altLang="en-US" sz="2000">
                <a:latin typeface="+mn-ea"/>
              </a:rPr>
              <a:t>소재</a:t>
            </a:r>
            <a:r>
              <a:rPr lang="en-US" altLang="ko-KR" sz="2000">
                <a:latin typeface="+mn-ea"/>
              </a:rPr>
              <a:t>‧</a:t>
            </a:r>
            <a:r>
              <a:rPr lang="ko-KR" altLang="en-US" sz="2000">
                <a:latin typeface="+mn-ea"/>
              </a:rPr>
              <a:t>부품</a:t>
            </a:r>
            <a:r>
              <a:rPr lang="en-US" altLang="ko-KR" sz="2000">
                <a:latin typeface="+mn-ea"/>
              </a:rPr>
              <a:t>‧</a:t>
            </a:r>
            <a:r>
              <a:rPr lang="ko-KR" altLang="en-US" sz="2000">
                <a:latin typeface="+mn-ea"/>
              </a:rPr>
              <a:t>장비 분야</a:t>
            </a:r>
            <a:r>
              <a:rPr lang="en-US" altLang="ko-KR" sz="2000">
                <a:latin typeface="+mn-ea"/>
              </a:rPr>
              <a:t>)</a:t>
            </a:r>
            <a:r>
              <a:rPr lang="ko-KR" altLang="en-US" sz="2000">
                <a:latin typeface="+mn-ea"/>
              </a:rPr>
              <a:t> 정부 및 공공기관이 인정하는 핵심전략기술 적용 </a:t>
            </a:r>
            <a:r>
              <a:rPr lang="ko-KR" altLang="en-US" sz="2000" smtClean="0">
                <a:latin typeface="+mn-ea"/>
              </a:rPr>
              <a:t>제품</a:t>
            </a:r>
            <a:r>
              <a:rPr lang="en-US" altLang="ko-KR" sz="2000" smtClean="0">
                <a:latin typeface="+mn-ea"/>
              </a:rPr>
              <a:t> </a:t>
            </a:r>
          </a:p>
          <a:p>
            <a:pPr fontAlgn="base" latinLnBrk="1">
              <a:lnSpc>
                <a:spcPts val="2880"/>
              </a:lnSpc>
            </a:pPr>
            <a:r>
              <a:rPr lang="en-US" altLang="ko-KR" sz="2000">
                <a:latin typeface="+mn-ea"/>
              </a:rPr>
              <a:t> </a:t>
            </a:r>
            <a:r>
              <a:rPr lang="en-US" altLang="ko-KR" sz="2000" smtClean="0">
                <a:latin typeface="+mn-ea"/>
              </a:rPr>
              <a:t>     (</a:t>
            </a:r>
            <a:r>
              <a:rPr lang="ko-KR" altLang="en-US" sz="2000">
                <a:latin typeface="+mn-ea"/>
              </a:rPr>
              <a:t>수요기관</a:t>
            </a:r>
            <a:r>
              <a:rPr lang="en-US" altLang="ko-KR" sz="2000">
                <a:latin typeface="+mn-ea"/>
              </a:rPr>
              <a:t>, </a:t>
            </a:r>
            <a:r>
              <a:rPr lang="ko-KR" altLang="en-US" sz="2000">
                <a:latin typeface="+mn-ea"/>
              </a:rPr>
              <a:t>일반국민 제안공모 선정 과제</a:t>
            </a:r>
            <a:r>
              <a:rPr lang="en-US" altLang="ko-KR" sz="2000">
                <a:latin typeface="+mn-ea"/>
              </a:rPr>
              <a:t>)</a:t>
            </a:r>
            <a:r>
              <a:rPr lang="ko-KR" altLang="en-US" sz="2000">
                <a:latin typeface="+mn-ea"/>
              </a:rPr>
              <a:t> 국민생활 밀접</a:t>
            </a:r>
            <a:r>
              <a:rPr lang="en-US" altLang="ko-KR" sz="2000">
                <a:latin typeface="+mn-ea"/>
              </a:rPr>
              <a:t>, </a:t>
            </a:r>
            <a:r>
              <a:rPr lang="ko-KR" altLang="en-US" sz="2000" smtClean="0">
                <a:latin typeface="+mn-ea"/>
              </a:rPr>
              <a:t>긴급한 </a:t>
            </a:r>
            <a:r>
              <a:rPr lang="ko-KR" altLang="en-US" sz="2000">
                <a:latin typeface="+mn-ea"/>
              </a:rPr>
              <a:t>수요 및 공급 부족 등 해결의 시급성이 인정되는 과제를 대상으로 </a:t>
            </a:r>
            <a:r>
              <a:rPr lang="en-US" altLang="ko-KR" sz="2000">
                <a:latin typeface="+mn-ea"/>
              </a:rPr>
              <a:t> </a:t>
            </a:r>
            <a:endParaRPr lang="en-US" altLang="ko-KR" sz="2000" smtClean="0">
              <a:latin typeface="+mn-ea"/>
            </a:endParaRPr>
          </a:p>
          <a:p>
            <a:pPr fontAlgn="base" latinLnBrk="1">
              <a:lnSpc>
                <a:spcPts val="2880"/>
              </a:lnSpc>
            </a:pPr>
            <a:r>
              <a:rPr lang="en-US" altLang="ko-KR" sz="2000">
                <a:latin typeface="+mn-ea"/>
              </a:rPr>
              <a:t> </a:t>
            </a:r>
            <a:r>
              <a:rPr lang="en-US" altLang="ko-KR" sz="2000" smtClean="0">
                <a:latin typeface="+mn-ea"/>
              </a:rPr>
              <a:t>     </a:t>
            </a:r>
            <a:r>
              <a:rPr lang="ko-KR" altLang="en-US" sz="2000" smtClean="0">
                <a:latin typeface="+mn-ea"/>
              </a:rPr>
              <a:t>신청한 </a:t>
            </a:r>
            <a:r>
              <a:rPr lang="ko-KR" altLang="en-US" sz="2000">
                <a:latin typeface="+mn-ea"/>
              </a:rPr>
              <a:t>제품으로서 </a:t>
            </a:r>
            <a:r>
              <a:rPr lang="ko-KR" altLang="en-US" sz="2000" smtClean="0">
                <a:latin typeface="+mn-ea"/>
              </a:rPr>
              <a:t>신성장조달업무심의회에서 </a:t>
            </a:r>
            <a:r>
              <a:rPr lang="ko-KR" altLang="en-US" sz="2000">
                <a:latin typeface="+mn-ea"/>
              </a:rPr>
              <a:t>결정한 </a:t>
            </a:r>
            <a:r>
              <a:rPr lang="ko-KR" altLang="en-US" sz="2000" smtClean="0">
                <a:latin typeface="+mn-ea"/>
              </a:rPr>
              <a:t>제품</a:t>
            </a:r>
            <a:endParaRPr lang="ko-KR" altLang="en-US" sz="2000">
              <a:latin typeface="+mn-ea"/>
            </a:endParaRPr>
          </a:p>
        </p:txBody>
      </p:sp>
      <p:sp>
        <p:nvSpPr>
          <p:cNvPr id="39" name="TextBox 12"/>
          <p:cNvSpPr txBox="1"/>
          <p:nvPr/>
        </p:nvSpPr>
        <p:spPr>
          <a:xfrm>
            <a:off x="1034146" y="2127024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altLang="ko-KR" sz="2100" b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04</a:t>
            </a:r>
            <a:endParaRPr lang="en-US" sz="21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2" name="TextBox 8"/>
          <p:cNvSpPr txBox="1"/>
          <p:nvPr/>
        </p:nvSpPr>
        <p:spPr>
          <a:xfrm>
            <a:off x="10591805" y="952500"/>
            <a:ext cx="7804151" cy="635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41100"/>
              </a:lnSpc>
            </a:pPr>
            <a:r>
              <a:rPr lang="ko-KR" altLang="en-US" sz="3500" b="1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</a:t>
            </a:r>
            <a:r>
              <a:rPr lang="ko-KR" alt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지정 절차</a:t>
            </a:r>
            <a:endParaRPr lang="en-US" altLang="ko-KR" sz="35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6" name="직선 연결선 15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직사각형 16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object 4"/>
          <p:cNvSpPr txBox="1"/>
          <p:nvPr/>
        </p:nvSpPr>
        <p:spPr>
          <a:xfrm>
            <a:off x="1730374" y="2031555"/>
            <a:ext cx="14633579" cy="6129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ko-KR" altLang="en-US" sz="2600" spc="-115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지정요건  </a:t>
            </a:r>
            <a:r>
              <a:rPr lang="en-US" altLang="ko-KR" sz="2600" spc="-115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: </a:t>
            </a:r>
            <a:r>
              <a:rPr lang="ko-KR" altLang="en-US" sz="2400"/>
              <a:t>아래 어느 하나에 해당하는 신청 제품의 제조 및 조달 납품에 관한 모든 권한을 보유한 </a:t>
            </a:r>
            <a:r>
              <a:rPr lang="ko-KR" altLang="en-US" sz="2400" smtClean="0"/>
              <a:t>자</a:t>
            </a:r>
            <a:endParaRPr lang="en-US" altLang="ko-KR" sz="24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</p:txBody>
      </p:sp>
      <p:sp>
        <p:nvSpPr>
          <p:cNvPr id="27" name="object 5"/>
          <p:cNvSpPr txBox="1"/>
          <p:nvPr/>
        </p:nvSpPr>
        <p:spPr>
          <a:xfrm>
            <a:off x="1248488" y="6135239"/>
            <a:ext cx="16429912" cy="3427861"/>
          </a:xfrm>
          <a:prstGeom prst="rect">
            <a:avLst/>
          </a:prstGeom>
          <a:noFill/>
          <a:ln w="6350">
            <a:solidFill>
              <a:schemeClr val="accent1"/>
            </a:solidFill>
          </a:ln>
        </p:spPr>
        <p:txBody>
          <a:bodyPr wrap="square" lIns="0" tIns="41910" rIns="0" bIns="0">
            <a:spAutoFit/>
          </a:bodyPr>
          <a:lstStyle>
            <a:lvl1pPr marL="188913" indent="-84138"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258763" indent="-63500"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104775" indent="0" algn="ctr" fontAlgn="base" latinLnBrk="1">
              <a:lnSpc>
                <a:spcPct val="200000"/>
              </a:lnSpc>
            </a:pPr>
            <a:r>
              <a:rPr lang="en-US" altLang="ko-KR" sz="2000" b="1">
                <a:latin typeface="+mn-lt"/>
              </a:rPr>
              <a:t>&lt; </a:t>
            </a:r>
            <a:r>
              <a:rPr lang="ko-KR" altLang="en-US" sz="2000" b="1" smtClean="0">
                <a:latin typeface="+mn-lt"/>
              </a:rPr>
              <a:t>심사 및 지정 </a:t>
            </a:r>
            <a:r>
              <a:rPr lang="ko-KR" altLang="en-US" sz="2000" b="1">
                <a:latin typeface="+mn-lt"/>
              </a:rPr>
              <a:t>제외 대상 </a:t>
            </a:r>
            <a:r>
              <a:rPr lang="en-US" altLang="ko-KR" sz="2000" b="1">
                <a:latin typeface="+mn-lt"/>
              </a:rPr>
              <a:t>&gt;</a:t>
            </a:r>
            <a:endParaRPr lang="ko-KR" altLang="en-US" sz="2000" b="1">
              <a:latin typeface="+mn-lt"/>
            </a:endParaRPr>
          </a:p>
          <a:p>
            <a:pPr marL="447675" indent="-342900" fontAlgn="base" latinLnBrk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>
                <a:latin typeface="+mn-lt"/>
              </a:rPr>
              <a:t>혁신시제품 지정 신청 관련 서류를 위조</a:t>
            </a:r>
            <a:r>
              <a:rPr lang="en-US" altLang="ko-KR" sz="2000">
                <a:latin typeface="+mn-lt"/>
              </a:rPr>
              <a:t>·</a:t>
            </a:r>
            <a:r>
              <a:rPr lang="ko-KR" altLang="en-US" sz="2000">
                <a:latin typeface="+mn-lt"/>
              </a:rPr>
              <a:t>변조하거나 허위서류를 제출한 경우</a:t>
            </a:r>
          </a:p>
          <a:p>
            <a:pPr marL="447675" indent="-342900" fontAlgn="base" latinLnBrk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smtClean="0">
                <a:latin typeface="+mn-lt"/>
              </a:rPr>
              <a:t>휴</a:t>
            </a:r>
            <a:r>
              <a:rPr lang="en-US" altLang="ko-KR" sz="2000">
                <a:latin typeface="+mn-lt"/>
              </a:rPr>
              <a:t>·</a:t>
            </a:r>
            <a:r>
              <a:rPr lang="ko-KR" altLang="en-US" sz="2000">
                <a:latin typeface="+mn-lt"/>
              </a:rPr>
              <a:t>폐업</a:t>
            </a:r>
            <a:r>
              <a:rPr lang="en-US" altLang="ko-KR" sz="2000">
                <a:latin typeface="+mn-lt"/>
              </a:rPr>
              <a:t>, </a:t>
            </a:r>
            <a:r>
              <a:rPr lang="ko-KR" altLang="en-US" sz="2000">
                <a:latin typeface="+mn-lt"/>
              </a:rPr>
              <a:t>부도</a:t>
            </a:r>
            <a:r>
              <a:rPr lang="en-US" altLang="ko-KR" sz="2000">
                <a:latin typeface="+mn-lt"/>
              </a:rPr>
              <a:t>, </a:t>
            </a:r>
            <a:r>
              <a:rPr lang="ko-KR" altLang="en-US" sz="2000">
                <a:latin typeface="+mn-lt"/>
              </a:rPr>
              <a:t>파산 또는 부정당업자 제재 중인 업체</a:t>
            </a:r>
          </a:p>
          <a:p>
            <a:pPr marL="447675" indent="-342900" fontAlgn="base" latinLnBrk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smtClean="0">
                <a:latin typeface="+mn-lt"/>
              </a:rPr>
              <a:t>우수조달물품 </a:t>
            </a:r>
            <a:r>
              <a:rPr lang="ko-KR" altLang="en-US" sz="2000" b="1">
                <a:latin typeface="+mn-lt"/>
              </a:rPr>
              <a:t>등 또는 다수공급자계약을 체결한 물품 및 서비스와 동일 제품</a:t>
            </a:r>
            <a:r>
              <a:rPr lang="en-US" altLang="ko-KR" sz="2000" b="1">
                <a:latin typeface="+mn-lt"/>
              </a:rPr>
              <a:t>(</a:t>
            </a:r>
            <a:r>
              <a:rPr lang="ko-KR" altLang="en-US" sz="2000" b="1">
                <a:latin typeface="+mn-lt"/>
              </a:rPr>
              <a:t>물품식별번호 동일</a:t>
            </a:r>
            <a:r>
              <a:rPr lang="en-US" altLang="ko-KR" sz="2000" b="1">
                <a:latin typeface="+mn-lt"/>
              </a:rPr>
              <a:t>)</a:t>
            </a:r>
            <a:r>
              <a:rPr lang="ko-KR" altLang="en-US" sz="2000" b="1">
                <a:latin typeface="+mn-lt"/>
              </a:rPr>
              <a:t>인 경우</a:t>
            </a:r>
          </a:p>
          <a:p>
            <a:pPr marL="447675" indent="-342900" fontAlgn="base" latinLnBrk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smtClean="0">
                <a:latin typeface="+mn-lt"/>
              </a:rPr>
              <a:t>신청제품이 </a:t>
            </a:r>
            <a:r>
              <a:rPr lang="ko-KR" altLang="en-US" sz="2000" b="1">
                <a:latin typeface="+mn-lt"/>
              </a:rPr>
              <a:t>이미 시중에 판매되고 있거나</a:t>
            </a:r>
            <a:r>
              <a:rPr lang="en-US" altLang="ko-KR" sz="2000" b="1">
                <a:latin typeface="+mn-lt"/>
              </a:rPr>
              <a:t>, </a:t>
            </a:r>
            <a:r>
              <a:rPr lang="ko-KR" altLang="en-US" sz="2000" b="1">
                <a:latin typeface="+mn-lt"/>
              </a:rPr>
              <a:t>해당 업체가 시중에 판매하고 있는 상품과 동일하다고 판단되는 경우</a:t>
            </a:r>
          </a:p>
          <a:p>
            <a:pPr marL="447675" indent="-342900" fontAlgn="base" latinLnBrk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smtClean="0">
                <a:latin typeface="+mn-lt"/>
              </a:rPr>
              <a:t>기 </a:t>
            </a:r>
            <a:r>
              <a:rPr lang="ko-KR" altLang="en-US" sz="2000" b="1">
                <a:latin typeface="+mn-lt"/>
              </a:rPr>
              <a:t>지정된 혁신제품과 동일 제품</a:t>
            </a:r>
            <a:r>
              <a:rPr lang="en-US" altLang="ko-KR" sz="2000" b="1">
                <a:latin typeface="+mn-lt"/>
              </a:rPr>
              <a:t>(</a:t>
            </a:r>
            <a:r>
              <a:rPr lang="ko-KR" altLang="en-US" sz="2000" b="1">
                <a:latin typeface="+mn-lt"/>
              </a:rPr>
              <a:t>물품식별번호 동일</a:t>
            </a:r>
            <a:r>
              <a:rPr lang="en-US" altLang="ko-KR" sz="2000" b="1">
                <a:latin typeface="+mn-lt"/>
              </a:rPr>
              <a:t>)</a:t>
            </a:r>
            <a:r>
              <a:rPr lang="ko-KR" altLang="en-US" sz="2000" b="1">
                <a:latin typeface="+mn-lt"/>
              </a:rPr>
              <a:t>인 경우</a:t>
            </a:r>
          </a:p>
          <a:p>
            <a:pPr marL="447675" indent="-342900" fontAlgn="base" latinLnBrk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smtClean="0">
                <a:latin typeface="+mn-lt"/>
              </a:rPr>
              <a:t>동일 </a:t>
            </a:r>
            <a:r>
              <a:rPr lang="ko-KR" altLang="en-US" sz="2000" b="1">
                <a:latin typeface="+mn-lt"/>
              </a:rPr>
              <a:t>제품</a:t>
            </a:r>
            <a:r>
              <a:rPr lang="en-US" altLang="ko-KR" sz="2000" b="1">
                <a:latin typeface="+mn-lt"/>
              </a:rPr>
              <a:t>(</a:t>
            </a:r>
            <a:r>
              <a:rPr lang="ko-KR" altLang="en-US" sz="2000" b="1">
                <a:latin typeface="+mn-lt"/>
              </a:rPr>
              <a:t>물품식별번호 동일</a:t>
            </a:r>
            <a:r>
              <a:rPr lang="en-US" altLang="ko-KR" sz="2000" b="1">
                <a:latin typeface="+mn-lt"/>
              </a:rPr>
              <a:t>)</a:t>
            </a:r>
            <a:r>
              <a:rPr lang="ko-KR" altLang="en-US" sz="2000" b="1">
                <a:latin typeface="+mn-lt"/>
              </a:rPr>
              <a:t>으로 </a:t>
            </a:r>
            <a:r>
              <a:rPr lang="en-US" altLang="ko-KR" sz="2000" b="1">
                <a:latin typeface="+mn-lt"/>
              </a:rPr>
              <a:t>4</a:t>
            </a:r>
            <a:r>
              <a:rPr lang="ko-KR" altLang="en-US" sz="2000" b="1">
                <a:latin typeface="+mn-lt"/>
              </a:rPr>
              <a:t>회 이상 혁신시제품평가에서 탈락한 경우</a:t>
            </a:r>
          </a:p>
        </p:txBody>
      </p:sp>
    </p:spTree>
    <p:extLst>
      <p:ext uri="{BB962C8B-B14F-4D97-AF65-F5344CB8AC3E}">
        <p14:creationId xmlns:p14="http://schemas.microsoft.com/office/powerpoint/2010/main" val="3601290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0800" y="2019300"/>
            <a:ext cx="540000" cy="540000"/>
          </a:xfrm>
          <a:prstGeom prst="rect">
            <a:avLst/>
          </a:prstGeom>
        </p:spPr>
      </p:pic>
      <p:sp>
        <p:nvSpPr>
          <p:cNvPr id="19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5. </a:t>
            </a:r>
            <a:r>
              <a:rPr lang="ko-KR" altLang="en-US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혁신제품</a:t>
            </a:r>
            <a:endParaRPr lang="ko-KR" altLang="ko-KR" sz="510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39" name="TextBox 12"/>
          <p:cNvSpPr txBox="1"/>
          <p:nvPr/>
        </p:nvSpPr>
        <p:spPr>
          <a:xfrm>
            <a:off x="1034146" y="2112510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sz="2100" b="1" smtClean="0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  <a:r>
              <a:rPr lang="en-US" altLang="ko-KR" sz="2100" b="1" smtClean="0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endParaRPr lang="en-US" sz="21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2" name="TextBox 8"/>
          <p:cNvSpPr txBox="1"/>
          <p:nvPr/>
        </p:nvSpPr>
        <p:spPr>
          <a:xfrm>
            <a:off x="10591805" y="952500"/>
            <a:ext cx="7804151" cy="635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41100"/>
              </a:lnSpc>
            </a:pPr>
            <a:r>
              <a:rPr lang="ko-KR" altLang="en-US" sz="3500" b="1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</a:t>
            </a:r>
            <a:r>
              <a:rPr lang="ko-KR" alt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지정 절차</a:t>
            </a:r>
            <a:endParaRPr lang="en-US" altLang="ko-KR" sz="35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6" name="직선 연결선 15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직사각형 16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object 4"/>
          <p:cNvSpPr txBox="1"/>
          <p:nvPr/>
        </p:nvSpPr>
        <p:spPr>
          <a:xfrm>
            <a:off x="1730375" y="2017041"/>
            <a:ext cx="1927226" cy="6129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ko-KR" altLang="en-US" sz="2600" spc="-115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지정절차 </a:t>
            </a:r>
            <a:endParaRPr lang="en-US" altLang="ko-KR" sz="24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3634549"/>
              </p:ext>
            </p:extLst>
          </p:nvPr>
        </p:nvGraphicFramePr>
        <p:xfrm>
          <a:off x="1397001" y="2705099"/>
          <a:ext cx="15671799" cy="2057401"/>
        </p:xfrm>
        <a:graphic>
          <a:graphicData uri="http://schemas.openxmlformats.org/drawingml/2006/table">
            <a:tbl>
              <a:tblPr/>
              <a:tblGrid>
                <a:gridCol w="2260600">
                  <a:extLst>
                    <a:ext uri="{9D8B030D-6E8A-4147-A177-3AD203B41FA5}">
                      <a16:colId xmlns:a16="http://schemas.microsoft.com/office/drawing/2014/main" val="2440751598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2799129536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953030041"/>
                    </a:ext>
                  </a:extLst>
                </a:gridCol>
                <a:gridCol w="443359">
                  <a:extLst>
                    <a:ext uri="{9D8B030D-6E8A-4147-A177-3AD203B41FA5}">
                      <a16:colId xmlns:a16="http://schemas.microsoft.com/office/drawing/2014/main" val="232252556"/>
                    </a:ext>
                  </a:extLst>
                </a:gridCol>
                <a:gridCol w="2223641">
                  <a:extLst>
                    <a:ext uri="{9D8B030D-6E8A-4147-A177-3AD203B41FA5}">
                      <a16:colId xmlns:a16="http://schemas.microsoft.com/office/drawing/2014/main" val="3537735685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3320249896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1835607310"/>
                    </a:ext>
                  </a:extLst>
                </a:gridCol>
                <a:gridCol w="426354">
                  <a:extLst>
                    <a:ext uri="{9D8B030D-6E8A-4147-A177-3AD203B41FA5}">
                      <a16:colId xmlns:a16="http://schemas.microsoft.com/office/drawing/2014/main" val="1129568060"/>
                    </a:ext>
                  </a:extLst>
                </a:gridCol>
                <a:gridCol w="2240646">
                  <a:extLst>
                    <a:ext uri="{9D8B030D-6E8A-4147-A177-3AD203B41FA5}">
                      <a16:colId xmlns:a16="http://schemas.microsoft.com/office/drawing/2014/main" val="1475381024"/>
                    </a:ext>
                  </a:extLst>
                </a:gridCol>
                <a:gridCol w="426354">
                  <a:extLst>
                    <a:ext uri="{9D8B030D-6E8A-4147-A177-3AD203B41FA5}">
                      <a16:colId xmlns:a16="http://schemas.microsoft.com/office/drawing/2014/main" val="4008743166"/>
                    </a:ext>
                  </a:extLst>
                </a:gridCol>
                <a:gridCol w="2240645">
                  <a:extLst>
                    <a:ext uri="{9D8B030D-6E8A-4147-A177-3AD203B41FA5}">
                      <a16:colId xmlns:a16="http://schemas.microsoft.com/office/drawing/2014/main" val="800855432"/>
                    </a:ext>
                  </a:extLst>
                </a:gridCol>
              </a:tblGrid>
              <a:tr h="61722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혁신제품 지정신청</a:t>
                      </a:r>
                      <a:endParaRPr lang="en-US" altLang="ko-KR" sz="1900" kern="0" spc="0" smtClean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629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사전서류검토</a:t>
                      </a:r>
                      <a:endParaRPr lang="ko-KR" altLang="en-US" sz="1900" kern="0" spc="0">
                        <a:solidFill>
                          <a:schemeClr val="bg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629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혁신시제품 평가</a:t>
                      </a:r>
                      <a:endParaRPr lang="en-US" altLang="ko-KR" sz="1900" kern="0" spc="0" smtClean="0">
                        <a:solidFill>
                          <a:schemeClr val="bg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629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추가서류 제출</a:t>
                      </a:r>
                      <a:endParaRPr lang="ko-KR" altLang="en-US" sz="1900" kern="0" spc="0">
                        <a:solidFill>
                          <a:schemeClr val="bg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629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혁신시제품 지정</a:t>
                      </a:r>
                      <a:endParaRPr lang="ko-KR" altLang="en-US" sz="1900" kern="0" spc="0">
                        <a:solidFill>
                          <a:schemeClr val="bg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629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0">
                        <a:solidFill>
                          <a:schemeClr val="bg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혁신장터 제품 등록</a:t>
                      </a:r>
                      <a:endParaRPr lang="ko-KR" altLang="en-US" sz="1900" kern="0" spc="0">
                        <a:solidFill>
                          <a:schemeClr val="bg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D62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310188"/>
                  </a:ext>
                </a:extLst>
              </a:tr>
              <a:tr h="1440180">
                <a:tc>
                  <a:txBody>
                    <a:bodyPr/>
                    <a:lstStyle/>
                    <a:p>
                      <a:pPr algn="ctr" fontAlgn="base" latinLnBrk="1">
                        <a:lnSpc>
                          <a:spcPct val="100000"/>
                        </a:lnSpc>
                      </a:pPr>
                      <a:r>
                        <a:rPr lang="ko-KR" altLang="en-US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혁신장터 홈페이지</a:t>
                      </a:r>
                      <a:endParaRPr lang="en-US" altLang="ko-KR" sz="1800" kern="120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1">
                        <a:lnSpc>
                          <a:spcPct val="100000"/>
                        </a:lnSpc>
                      </a:pPr>
                      <a:r>
                        <a:rPr lang="ko-KR" altLang="en-US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온라인 신청</a:t>
                      </a:r>
                    </a:p>
                    <a:p>
                      <a:pPr algn="ctr" fontAlgn="base" latinLnBrk="1">
                        <a:lnSpc>
                          <a:spcPct val="100000"/>
                        </a:lnSpc>
                      </a:pPr>
                      <a:r>
                        <a:rPr lang="en-US" altLang="ko-KR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(https://ppi.g2b.go.kr)</a:t>
                      </a:r>
                      <a:endParaRPr lang="ko-KR" altLang="en-US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제안서</a:t>
                      </a:r>
                      <a:r>
                        <a:rPr lang="en-US" altLang="ko-KR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규격서</a:t>
                      </a:r>
                      <a:r>
                        <a:rPr lang="en-US" altLang="ko-KR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특허 관련 서류의 구비요건</a:t>
                      </a:r>
                      <a:r>
                        <a:rPr lang="en-US" altLang="ko-KR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신청자의 </a:t>
                      </a:r>
                      <a:r>
                        <a:rPr lang="ko-KR" altLang="en-US" sz="1800" kern="1200" spc="-15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자격조건 등 사전검토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 latinLnBrk="1">
                        <a:lnSpc>
                          <a:spcPct val="100000"/>
                        </a:lnSpc>
                      </a:pPr>
                      <a:r>
                        <a:rPr lang="ko-KR" altLang="en-US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공공성심사 적합판정 받은 경우에 한하여 혁신성 심사</a:t>
                      </a:r>
                      <a:endParaRPr lang="ko-KR" altLang="en-US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 latinLnBrk="1">
                        <a:lnSpc>
                          <a:spcPct val="100000"/>
                        </a:lnSpc>
                      </a:pPr>
                      <a:r>
                        <a:rPr lang="ko-KR" altLang="en-US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상용화 관련 서류</a:t>
                      </a:r>
                      <a:r>
                        <a:rPr lang="en-US" altLang="ko-KR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</a:p>
                    <a:p>
                      <a:pPr algn="ctr" fontAlgn="base" latinLnBrk="1">
                        <a:lnSpc>
                          <a:spcPct val="100000"/>
                        </a:lnSpc>
                      </a:pPr>
                      <a:r>
                        <a:rPr lang="ko-KR" altLang="en-US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특허적용확인서</a:t>
                      </a:r>
                      <a:r>
                        <a:rPr lang="en-US" altLang="ko-KR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</a:p>
                    <a:p>
                      <a:pPr algn="ctr" fontAlgn="base" latinLnBrk="1">
                        <a:lnSpc>
                          <a:spcPct val="100000"/>
                        </a:lnSpc>
                      </a:pPr>
                      <a:r>
                        <a:rPr lang="ko-KR" altLang="en-US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최종 규격서</a:t>
                      </a:r>
                    </a:p>
                    <a:p>
                      <a:pPr algn="ctr" fontAlgn="base" latinLnBrk="0">
                        <a:lnSpc>
                          <a:spcPct val="100000"/>
                        </a:lnSpc>
                      </a:pPr>
                      <a:r>
                        <a:rPr lang="en-US" altLang="ko-KR" sz="1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혁신성 심사 합격 업체만</a:t>
                      </a:r>
                      <a:r>
                        <a:rPr lang="en-US" altLang="ko-KR" sz="1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 latinLnBrk="1">
                        <a:lnSpc>
                          <a:spcPct val="100000"/>
                        </a:lnSpc>
                      </a:pPr>
                      <a:r>
                        <a:rPr lang="ko-KR" altLang="en-US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조달정책심의위원회</a:t>
                      </a:r>
                      <a:r>
                        <a:rPr lang="en-US" altLang="ko-KR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공공수요발굴위원회</a:t>
                      </a:r>
                      <a:r>
                        <a:rPr lang="en-US" altLang="ko-KR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에서 지정</a:t>
                      </a:r>
                      <a:r>
                        <a:rPr lang="en-US" altLang="ko-KR" sz="180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80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연</a:t>
                      </a:r>
                      <a:r>
                        <a:rPr lang="en-US" altLang="ko-KR" sz="180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r>
                        <a:rPr lang="ko-KR" altLang="en-US" sz="180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회</a:t>
                      </a:r>
                      <a:r>
                        <a:rPr lang="en-US" altLang="ko-KR" sz="180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 latinLnBrk="1">
                        <a:lnSpc>
                          <a:spcPct val="100000"/>
                        </a:lnSpc>
                      </a:pPr>
                      <a:r>
                        <a:rPr lang="ko-KR" altLang="en-US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혁신장터에 제품 </a:t>
                      </a:r>
                      <a:endParaRPr lang="en-US" altLang="ko-KR" sz="1800" kern="120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1">
                        <a:lnSpc>
                          <a:spcPct val="100000"/>
                        </a:lnSpc>
                      </a:pPr>
                      <a:r>
                        <a:rPr lang="ko-KR" altLang="en-US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등록해야 시범구매 사업 참여 가능</a:t>
                      </a:r>
                      <a:endParaRPr lang="ko-KR" altLang="en-US" sz="18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0232867"/>
                  </a:ext>
                </a:extLst>
              </a:tr>
            </a:tbl>
          </a:graphicData>
        </a:graphic>
      </p:graphicFrame>
      <p:pic>
        <p:nvPicPr>
          <p:cNvPr id="26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702955" y="3657697"/>
            <a:ext cx="334495" cy="342803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33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343404" y="3657697"/>
            <a:ext cx="334495" cy="342803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34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065653" y="3657697"/>
            <a:ext cx="334495" cy="342803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35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807613" y="3657697"/>
            <a:ext cx="334495" cy="342803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36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4447155" y="3657697"/>
            <a:ext cx="334495" cy="342803"/>
          </a:xfrm>
          <a:prstGeom prst="rect">
            <a:avLst/>
          </a:prstGeom>
          <a:solidFill>
            <a:schemeClr val="bg1"/>
          </a:solidFill>
        </p:spPr>
      </p:pic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6264354"/>
              </p:ext>
            </p:extLst>
          </p:nvPr>
        </p:nvGraphicFramePr>
        <p:xfrm>
          <a:off x="1399148" y="5067300"/>
          <a:ext cx="15669652" cy="3795667"/>
        </p:xfrm>
        <a:graphic>
          <a:graphicData uri="http://schemas.openxmlformats.org/drawingml/2006/table">
            <a:tbl>
              <a:tblPr/>
              <a:tblGrid>
                <a:gridCol w="633932">
                  <a:extLst>
                    <a:ext uri="{9D8B030D-6E8A-4147-A177-3AD203B41FA5}">
                      <a16:colId xmlns:a16="http://schemas.microsoft.com/office/drawing/2014/main" val="510969035"/>
                    </a:ext>
                  </a:extLst>
                </a:gridCol>
                <a:gridCol w="15035720">
                  <a:extLst>
                    <a:ext uri="{9D8B030D-6E8A-4147-A177-3AD203B41FA5}">
                      <a16:colId xmlns:a16="http://schemas.microsoft.com/office/drawing/2014/main" val="1412798509"/>
                    </a:ext>
                  </a:extLst>
                </a:gridCol>
              </a:tblGrid>
              <a:tr h="2743200">
                <a:tc>
                  <a:txBody>
                    <a:bodyPr/>
                    <a:lstStyle/>
                    <a:p>
                      <a:pPr marL="370840" marR="0" indent="-37084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신청</a:t>
                      </a:r>
                      <a:endParaRPr lang="ko-KR" altLang="en-US" sz="1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962660" marR="0" indent="-96266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9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</a:t>
                      </a:r>
                      <a:r>
                        <a:rPr lang="ko-KR" altLang="en-US" sz="19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900" b="0" kern="0" spc="-4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신청 </a:t>
                      </a:r>
                      <a:r>
                        <a:rPr lang="ko-KR" altLang="en-US" sz="1900" b="0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양식 </a:t>
                      </a:r>
                      <a:r>
                        <a:rPr lang="en-US" altLang="ko-KR" sz="1900" b="0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900" b="0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혁신장터 → 혁신시제품 지정 </a:t>
                      </a:r>
                      <a:r>
                        <a:rPr lang="ko-KR" altLang="en-US" sz="1900" b="0" kern="0" spc="-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→ </a:t>
                      </a:r>
                      <a:r>
                        <a:rPr lang="en-US" altLang="ko-KR" sz="1900" b="0" kern="0" spc="-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900" b="0" kern="0" spc="-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업체</a:t>
                      </a:r>
                      <a:r>
                        <a:rPr lang="en-US" altLang="ko-KR" sz="1900" b="0" kern="0" spc="-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900" b="0" kern="0" spc="-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지정신청 공고 → 공고서 제목 클릭 → 첨부파일의 </a:t>
                      </a:r>
                      <a:r>
                        <a:rPr lang="ko-KR" altLang="en-US" sz="1900" b="0" kern="0" spc="-9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별첨 </a:t>
                      </a:r>
                      <a:r>
                        <a:rPr lang="en-US" altLang="ko-KR" sz="1900" b="0" kern="0" spc="-9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en-US" altLang="ko-KR" sz="1900" b="0" kern="0" spc="-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900" b="0" kern="0" spc="-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제안서</a:t>
                      </a:r>
                      <a:r>
                        <a:rPr lang="en-US" altLang="ko-KR" sz="1900" b="0" kern="0" spc="-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), </a:t>
                      </a:r>
                      <a:r>
                        <a:rPr lang="ko-KR" altLang="en-US" sz="1900" b="0" kern="0" spc="-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별첨 </a:t>
                      </a:r>
                      <a:r>
                        <a:rPr lang="en-US" altLang="ko-KR" sz="1900" b="0" kern="0" spc="-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2(</a:t>
                      </a:r>
                      <a:r>
                        <a:rPr lang="ko-KR" altLang="en-US" sz="1900" b="0" kern="0" spc="-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규격서</a:t>
                      </a:r>
                      <a:r>
                        <a:rPr lang="en-US" altLang="ko-KR" sz="1900" b="0" kern="0" spc="-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900" b="0" kern="0" spc="-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 다운로드</a:t>
                      </a:r>
                      <a:endParaRPr lang="ko-KR" altLang="en-US" sz="19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1920" marR="0" indent="-12192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 </a:t>
                      </a:r>
                      <a:r>
                        <a:rPr lang="ko-KR" altLang="en-US" sz="1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‘</a:t>
                      </a:r>
                      <a:r>
                        <a:rPr lang="en-US" altLang="ko-KR" sz="1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25</a:t>
                      </a:r>
                      <a:r>
                        <a:rPr lang="ko-KR" altLang="en-US" sz="1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년도 </a:t>
                      </a:r>
                      <a:r>
                        <a:rPr lang="ko-KR" altLang="en-US" sz="1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신청기간</a:t>
                      </a:r>
                      <a:endParaRPr lang="en-US" altLang="ko-KR" sz="1900" b="1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1920" marR="0" indent="-12192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9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공급자제안형</a:t>
                      </a:r>
                      <a:r>
                        <a:rPr lang="en-US" altLang="ko-KR" sz="1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lang="en-US" altLang="ko-KR" sz="19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2.10.~3.14.(1</a:t>
                      </a:r>
                      <a:r>
                        <a:rPr lang="ko-KR" altLang="en-US" sz="19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</a:t>
                      </a:r>
                      <a:r>
                        <a:rPr lang="en-US" altLang="ko-KR" sz="19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), 5.7.~6.12.(2</a:t>
                      </a:r>
                      <a:r>
                        <a:rPr lang="ko-KR" altLang="en-US" sz="19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</a:t>
                      </a:r>
                      <a:r>
                        <a:rPr lang="en-US" altLang="ko-KR" sz="19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), 8.11.~9.16.(3</a:t>
                      </a:r>
                      <a:r>
                        <a:rPr lang="ko-KR" altLang="en-US" sz="19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</a:t>
                      </a:r>
                      <a:r>
                        <a:rPr lang="en-US" altLang="ko-KR" sz="19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9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1920" marR="0" lvl="0" indent="-121920" algn="just" defTabSz="914377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(</a:t>
                      </a:r>
                      <a:r>
                        <a:rPr lang="ko-KR" altLang="en-US" sz="19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수요자제안형</a:t>
                      </a:r>
                      <a:r>
                        <a:rPr lang="en-US" altLang="ko-KR" sz="1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9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연중 </a:t>
                      </a:r>
                      <a:r>
                        <a:rPr lang="ko-KR" altLang="en-US" sz="1900" b="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상시   </a:t>
                      </a:r>
                      <a:endParaRPr lang="en-US" altLang="ko-KR" sz="1900" b="0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1920" marR="0" lvl="0" indent="-121920" algn="just" defTabSz="914377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ko-KR" sz="1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(</a:t>
                      </a:r>
                      <a:r>
                        <a:rPr lang="ko-KR" altLang="en-US" sz="19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민간전문가추천형</a:t>
                      </a:r>
                      <a:r>
                        <a:rPr lang="en-US" altLang="ko-KR" sz="1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9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연 </a:t>
                      </a:r>
                      <a:r>
                        <a:rPr lang="en-US" altLang="ko-KR" sz="19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900" b="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회                 </a:t>
                      </a:r>
                      <a:endParaRPr lang="en-US" altLang="ko-KR" sz="1900" b="0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1920" marR="0" lvl="0" indent="-121920" algn="just" defTabSz="914377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※ </a:t>
                      </a: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‘차년도 혁신시제품 지정 계획 공고’는 혁신장터 공지사항에 연말 게시 예정</a:t>
                      </a:r>
                      <a:r>
                        <a:rPr lang="en-US" altLang="ko-KR" sz="15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   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2140644"/>
                  </a:ext>
                </a:extLst>
              </a:tr>
              <a:tr h="1052467">
                <a:tc>
                  <a:txBody>
                    <a:bodyPr/>
                    <a:lstStyle/>
                    <a:p>
                      <a:pPr marL="370840" marR="0" indent="-37084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평가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1920" marR="0" indent="-12192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 1</a:t>
                      </a:r>
                      <a:r>
                        <a:rPr lang="ko-KR" altLang="en-US" sz="1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 </a:t>
                      </a:r>
                      <a:r>
                        <a:rPr lang="en-US" altLang="ko-KR" sz="1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공공성 </a:t>
                      </a:r>
                      <a:r>
                        <a:rPr lang="ko-KR" altLang="en-US" sz="1900" b="1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심사 </a:t>
                      </a:r>
                      <a:r>
                        <a:rPr lang="en-US" altLang="ko-KR" sz="190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9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모든 항목에서 심사위원 </a:t>
                      </a:r>
                      <a:r>
                        <a:rPr lang="en-US" altLang="ko-KR" sz="19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2/3</a:t>
                      </a:r>
                      <a:r>
                        <a:rPr lang="ko-KR" altLang="en-US" sz="19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이상 적합 판정 시 통과</a:t>
                      </a:r>
                      <a:r>
                        <a:rPr lang="en-US" altLang="ko-KR" sz="19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1920" marR="0" indent="-12192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 2</a:t>
                      </a:r>
                      <a:r>
                        <a:rPr lang="ko-KR" altLang="en-US" sz="1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 </a:t>
                      </a:r>
                      <a:r>
                        <a:rPr lang="en-US" altLang="ko-KR" sz="1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혁신성 </a:t>
                      </a:r>
                      <a:r>
                        <a:rPr lang="ko-KR" altLang="en-US" sz="1900" b="1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심사 </a:t>
                      </a:r>
                      <a:r>
                        <a:rPr lang="en-US" altLang="ko-KR" sz="190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9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종합점수 </a:t>
                      </a:r>
                      <a:r>
                        <a:rPr lang="en-US" altLang="ko-KR" sz="19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70 </a:t>
                      </a:r>
                      <a:r>
                        <a:rPr lang="ko-KR" altLang="en-US" sz="19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이상이면 통과</a:t>
                      </a:r>
                      <a:r>
                        <a:rPr lang="en-US" altLang="ko-KR" sz="19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1582852"/>
                  </a:ext>
                </a:extLst>
              </a:tr>
            </a:tbl>
          </a:graphicData>
        </a:graphic>
      </p:graphicFrame>
      <p:sp>
        <p:nvSpPr>
          <p:cNvPr id="43" name="직사각형 42"/>
          <p:cNvSpPr/>
          <p:nvPr/>
        </p:nvSpPr>
        <p:spPr>
          <a:xfrm>
            <a:off x="1251092" y="9162990"/>
            <a:ext cx="162120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1"/>
            <a:r>
              <a:rPr lang="ko-KR" altLang="en-US" sz="2000" spc="-151">
                <a:solidFill>
                  <a:srgbClr val="231F20"/>
                </a:solidFill>
                <a:latin typeface="+mn-ea"/>
                <a:cs typeface="-윤고딕320"/>
              </a:rPr>
              <a:t> ☎ </a:t>
            </a:r>
            <a:r>
              <a:rPr lang="ko-KR" altLang="en-US" sz="2000" kern="0" spc="-151">
                <a:solidFill>
                  <a:srgbClr val="000000"/>
                </a:solidFill>
                <a:latin typeface="+mn-ea"/>
              </a:rPr>
              <a:t> 문의 </a:t>
            </a:r>
            <a:r>
              <a:rPr lang="en-US" altLang="ko-KR" sz="2000" kern="0" spc="-151">
                <a:solidFill>
                  <a:srgbClr val="000000"/>
                </a:solidFill>
                <a:latin typeface="+mn-ea"/>
              </a:rPr>
              <a:t>:  </a:t>
            </a:r>
            <a:r>
              <a:rPr lang="ko-KR" altLang="en-US" sz="2000" spc="-151">
                <a:latin typeface="+mn-ea"/>
              </a:rPr>
              <a:t>조달청 신성장조달총괄과</a:t>
            </a:r>
            <a:r>
              <a:rPr lang="en-US" altLang="ko-KR" sz="2000" spc="-151">
                <a:latin typeface="+mn-ea"/>
              </a:rPr>
              <a:t>(070-4056-7420, 7217), </a:t>
            </a:r>
            <a:r>
              <a:rPr lang="ko-KR" altLang="en-US" sz="2000" spc="-151">
                <a:latin typeface="+mn-ea"/>
              </a:rPr>
              <a:t>혁신제품 길잡이</a:t>
            </a:r>
            <a:r>
              <a:rPr lang="en-US" altLang="ko-KR" sz="2000" spc="-151">
                <a:latin typeface="+mn-ea"/>
              </a:rPr>
              <a:t>(070-4056-6316, 7664)   /   </a:t>
            </a:r>
            <a:r>
              <a:rPr lang="ko-KR" altLang="en-US" sz="2000" spc="-151">
                <a:latin typeface="+mn-ea"/>
              </a:rPr>
              <a:t>혁신제품지원센터</a:t>
            </a:r>
            <a:r>
              <a:rPr lang="en-US" altLang="ko-KR" sz="2000" spc="-151">
                <a:latin typeface="+mn-ea"/>
              </a:rPr>
              <a:t>(02-796-8234, www.kipcc.re.kr)</a:t>
            </a:r>
            <a:endParaRPr lang="ko-KR" altLang="en-US" sz="2000" spc="-151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311258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5. </a:t>
            </a:r>
            <a:r>
              <a:rPr lang="ko-KR" altLang="en-US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혁신제품</a:t>
            </a:r>
            <a:endParaRPr lang="ko-KR" altLang="ko-KR" sz="510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219073" y="4906982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2" name="TextBox 8"/>
          <p:cNvSpPr txBox="1"/>
          <p:nvPr/>
        </p:nvSpPr>
        <p:spPr>
          <a:xfrm>
            <a:off x="10591805" y="952500"/>
            <a:ext cx="7804151" cy="635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41100"/>
              </a:lnSpc>
            </a:pPr>
            <a:r>
              <a:rPr lang="ko-KR" altLang="en-US" sz="3500" b="1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</a:t>
            </a:r>
            <a:r>
              <a:rPr lang="ko-KR" alt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지정 절차</a:t>
            </a:r>
            <a:endParaRPr lang="en-US" altLang="ko-KR" sz="35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6" name="직선 연결선 15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직사각형 16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3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0800" y="1937441"/>
            <a:ext cx="540000" cy="540000"/>
          </a:xfrm>
          <a:prstGeom prst="rect">
            <a:avLst/>
          </a:prstGeom>
        </p:spPr>
      </p:pic>
      <p:sp>
        <p:nvSpPr>
          <p:cNvPr id="46" name="TextBox 12"/>
          <p:cNvSpPr txBox="1"/>
          <p:nvPr/>
        </p:nvSpPr>
        <p:spPr>
          <a:xfrm>
            <a:off x="1034146" y="2030651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sz="2100" b="1" smtClean="0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  <a:r>
              <a:rPr lang="en-US" altLang="ko-KR" sz="2100" b="1" smtClean="0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endParaRPr lang="en-US" sz="21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7" name="object 4"/>
          <p:cNvSpPr txBox="1"/>
          <p:nvPr/>
        </p:nvSpPr>
        <p:spPr>
          <a:xfrm>
            <a:off x="1730375" y="1935182"/>
            <a:ext cx="1927226" cy="53565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ko-KR" altLang="en-US" sz="2600" spc="-115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지정기간 </a:t>
            </a:r>
            <a:endParaRPr lang="en-US" altLang="ko-KR" sz="24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1260000" y="2521244"/>
            <a:ext cx="16570800" cy="2622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indent="-34290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ko-KR" altLang="en-US" sz="2400" kern="0">
                <a:solidFill>
                  <a:srgbClr val="000000"/>
                </a:solidFill>
                <a:latin typeface="+mj-ea"/>
                <a:ea typeface="+mj-ea"/>
              </a:rPr>
              <a:t>지정</a:t>
            </a:r>
            <a:r>
              <a:rPr lang="en-US" altLang="ko-KR" sz="2400" kern="0">
                <a:solidFill>
                  <a:srgbClr val="000000"/>
                </a:solidFill>
                <a:latin typeface="+mj-ea"/>
                <a:ea typeface="+mj-ea"/>
              </a:rPr>
              <a:t>‧</a:t>
            </a:r>
            <a:r>
              <a:rPr lang="ko-KR" altLang="en-US" sz="2400" kern="0">
                <a:solidFill>
                  <a:srgbClr val="000000"/>
                </a:solidFill>
                <a:latin typeface="+mj-ea"/>
                <a:ea typeface="+mj-ea"/>
              </a:rPr>
              <a:t>고시된 날로부터 </a:t>
            </a:r>
            <a:r>
              <a:rPr lang="en-US" altLang="ko-KR" sz="2400" kern="0">
                <a:solidFill>
                  <a:srgbClr val="000000"/>
                </a:solidFill>
                <a:latin typeface="+mj-ea"/>
                <a:ea typeface="+mj-ea"/>
              </a:rPr>
              <a:t>3</a:t>
            </a:r>
            <a:r>
              <a:rPr lang="ko-KR" altLang="en-US" sz="2400" kern="0">
                <a:solidFill>
                  <a:srgbClr val="000000"/>
                </a:solidFill>
                <a:latin typeface="+mj-ea"/>
                <a:ea typeface="+mj-ea"/>
              </a:rPr>
              <a:t>년</a:t>
            </a:r>
            <a:r>
              <a:rPr lang="ko-KR" altLang="en-US" sz="2400" kern="0" baseline="30000" smtClean="0">
                <a:solidFill>
                  <a:srgbClr val="000000"/>
                </a:solidFill>
                <a:latin typeface="+mj-ea"/>
                <a:ea typeface="+mj-ea"/>
              </a:rPr>
              <a:t>*</a:t>
            </a:r>
            <a:r>
              <a:rPr lang="en-US" altLang="ko-KR" sz="2400" kern="0" smtClean="0">
                <a:solidFill>
                  <a:srgbClr val="000000"/>
                </a:solidFill>
                <a:latin typeface="+mj-ea"/>
                <a:ea typeface="+mj-ea"/>
              </a:rPr>
              <a:t>, </a:t>
            </a:r>
            <a:r>
              <a:rPr lang="ko-KR" altLang="en-US" sz="2400" kern="0">
                <a:solidFill>
                  <a:srgbClr val="000000"/>
                </a:solidFill>
                <a:latin typeface="+mj-ea"/>
                <a:ea typeface="+mj-ea"/>
              </a:rPr>
              <a:t>기간 연장 </a:t>
            </a:r>
            <a:r>
              <a:rPr lang="ko-KR" altLang="en-US" sz="2400" kern="0" smtClean="0">
                <a:solidFill>
                  <a:srgbClr val="000000"/>
                </a:solidFill>
                <a:latin typeface="+mj-ea"/>
                <a:ea typeface="+mj-ea"/>
              </a:rPr>
              <a:t>신청 시 심의를 </a:t>
            </a:r>
            <a:r>
              <a:rPr lang="ko-KR" altLang="en-US" sz="2400" kern="0">
                <a:solidFill>
                  <a:srgbClr val="000000"/>
                </a:solidFill>
                <a:latin typeface="+mj-ea"/>
                <a:ea typeface="+mj-ea"/>
              </a:rPr>
              <a:t>거쳐 </a:t>
            </a:r>
            <a:r>
              <a:rPr lang="en-US" altLang="ko-KR" sz="2400" kern="0">
                <a:solidFill>
                  <a:srgbClr val="000000"/>
                </a:solidFill>
                <a:latin typeface="+mj-ea"/>
                <a:ea typeface="+mj-ea"/>
              </a:rPr>
              <a:t>3</a:t>
            </a:r>
            <a:r>
              <a:rPr lang="ko-KR" altLang="en-US" sz="2400" kern="0">
                <a:solidFill>
                  <a:srgbClr val="000000"/>
                </a:solidFill>
                <a:latin typeface="+mj-ea"/>
                <a:ea typeface="+mj-ea"/>
              </a:rPr>
              <a:t>년</a:t>
            </a:r>
            <a:r>
              <a:rPr lang="en-US" altLang="ko-KR" sz="2400" kern="0">
                <a:solidFill>
                  <a:srgbClr val="000000"/>
                </a:solidFill>
                <a:latin typeface="+mj-ea"/>
                <a:ea typeface="+mj-ea"/>
              </a:rPr>
              <a:t>(</a:t>
            </a:r>
            <a:r>
              <a:rPr lang="ko-KR" altLang="en-US" sz="2400" kern="0" baseline="30000">
                <a:solidFill>
                  <a:srgbClr val="000000"/>
                </a:solidFill>
                <a:latin typeface="+mj-ea"/>
                <a:ea typeface="+mj-ea"/>
              </a:rPr>
              <a:t>①</a:t>
            </a:r>
            <a:r>
              <a:rPr lang="en-US" altLang="ko-KR" sz="2400" kern="0">
                <a:solidFill>
                  <a:srgbClr val="000000"/>
                </a:solidFill>
                <a:latin typeface="+mj-ea"/>
                <a:ea typeface="+mj-ea"/>
              </a:rPr>
              <a:t>1</a:t>
            </a:r>
            <a:r>
              <a:rPr lang="ko-KR" altLang="en-US" sz="2400" kern="0">
                <a:solidFill>
                  <a:srgbClr val="000000"/>
                </a:solidFill>
                <a:latin typeface="+mj-ea"/>
                <a:ea typeface="+mj-ea"/>
              </a:rPr>
              <a:t>차 연장 </a:t>
            </a:r>
            <a:r>
              <a:rPr lang="en-US" altLang="ko-KR" sz="2400" kern="0">
                <a:solidFill>
                  <a:srgbClr val="000000"/>
                </a:solidFill>
                <a:latin typeface="+mj-ea"/>
                <a:ea typeface="+mj-ea"/>
              </a:rPr>
              <a:t>1</a:t>
            </a:r>
            <a:r>
              <a:rPr lang="ko-KR" altLang="en-US" sz="2400" kern="0">
                <a:solidFill>
                  <a:srgbClr val="000000"/>
                </a:solidFill>
                <a:latin typeface="+mj-ea"/>
                <a:ea typeface="+mj-ea"/>
              </a:rPr>
              <a:t>년</a:t>
            </a:r>
            <a:r>
              <a:rPr lang="en-US" altLang="ko-KR" sz="2400" kern="0">
                <a:solidFill>
                  <a:srgbClr val="000000"/>
                </a:solidFill>
                <a:latin typeface="+mj-ea"/>
                <a:ea typeface="+mj-ea"/>
              </a:rPr>
              <a:t>, </a:t>
            </a:r>
            <a:r>
              <a:rPr lang="ko-KR" altLang="en-US" sz="2400" kern="0" baseline="30000">
                <a:solidFill>
                  <a:srgbClr val="000000"/>
                </a:solidFill>
                <a:latin typeface="+mj-ea"/>
                <a:ea typeface="+mj-ea"/>
              </a:rPr>
              <a:t>②</a:t>
            </a:r>
            <a:r>
              <a:rPr lang="en-US" altLang="ko-KR" sz="2400" kern="0">
                <a:solidFill>
                  <a:srgbClr val="000000"/>
                </a:solidFill>
                <a:latin typeface="+mj-ea"/>
                <a:ea typeface="+mj-ea"/>
              </a:rPr>
              <a:t>2</a:t>
            </a:r>
            <a:r>
              <a:rPr lang="ko-KR" altLang="en-US" sz="2400" kern="0">
                <a:solidFill>
                  <a:srgbClr val="000000"/>
                </a:solidFill>
                <a:latin typeface="+mj-ea"/>
                <a:ea typeface="+mj-ea"/>
              </a:rPr>
              <a:t>차 연장 </a:t>
            </a:r>
            <a:r>
              <a:rPr lang="en-US" altLang="ko-KR" sz="2400" kern="0">
                <a:solidFill>
                  <a:srgbClr val="000000"/>
                </a:solidFill>
                <a:latin typeface="+mj-ea"/>
                <a:ea typeface="+mj-ea"/>
              </a:rPr>
              <a:t>2</a:t>
            </a:r>
            <a:r>
              <a:rPr lang="ko-KR" altLang="en-US" sz="2400" kern="0">
                <a:solidFill>
                  <a:srgbClr val="000000"/>
                </a:solidFill>
                <a:latin typeface="+mj-ea"/>
                <a:ea typeface="+mj-ea"/>
              </a:rPr>
              <a:t>년</a:t>
            </a:r>
            <a:r>
              <a:rPr lang="en-US" altLang="ko-KR" sz="2400" kern="0" smtClean="0">
                <a:solidFill>
                  <a:srgbClr val="000000"/>
                </a:solidFill>
                <a:latin typeface="+mj-ea"/>
                <a:ea typeface="+mj-ea"/>
              </a:rPr>
              <a:t>) </a:t>
            </a:r>
            <a:r>
              <a:rPr lang="ko-KR" altLang="en-US" sz="2400" kern="0" smtClean="0">
                <a:solidFill>
                  <a:srgbClr val="000000"/>
                </a:solidFill>
                <a:latin typeface="+mj-ea"/>
                <a:ea typeface="+mj-ea"/>
              </a:rPr>
              <a:t>범위에서 </a:t>
            </a:r>
            <a:r>
              <a:rPr lang="ko-KR" altLang="en-US" sz="2400" kern="0">
                <a:solidFill>
                  <a:srgbClr val="000000"/>
                </a:solidFill>
                <a:latin typeface="+mj-ea"/>
                <a:ea typeface="+mj-ea"/>
              </a:rPr>
              <a:t>연장 </a:t>
            </a:r>
            <a:r>
              <a:rPr lang="ko-KR" altLang="en-US" sz="2400" kern="0" smtClean="0">
                <a:solidFill>
                  <a:srgbClr val="000000"/>
                </a:solidFill>
                <a:latin typeface="+mj-ea"/>
                <a:ea typeface="+mj-ea"/>
              </a:rPr>
              <a:t>가능</a:t>
            </a:r>
            <a:endParaRPr lang="en-US" altLang="ko-KR" sz="2400" kern="0" smtClean="0">
              <a:solidFill>
                <a:srgbClr val="000000"/>
              </a:solidFill>
              <a:latin typeface="+mj-ea"/>
              <a:ea typeface="+mj-ea"/>
            </a:endParaRPr>
          </a:p>
          <a:p>
            <a:pPr marR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500" kern="0">
                <a:solidFill>
                  <a:srgbClr val="000000"/>
                </a:solidFill>
                <a:latin typeface="+mj-ea"/>
                <a:ea typeface="+mj-ea"/>
              </a:rPr>
              <a:t> </a:t>
            </a:r>
            <a:endParaRPr lang="en-US" altLang="ko-KR" sz="500" kern="0" smtClean="0">
              <a:solidFill>
                <a:srgbClr val="000000"/>
              </a:solidFill>
              <a:latin typeface="+mj-ea"/>
              <a:ea typeface="+mj-ea"/>
            </a:endParaRPr>
          </a:p>
          <a:p>
            <a:pPr marL="121920" marR="0" indent="-121920" algn="just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000" kern="0" smtClean="0">
                <a:solidFill>
                  <a:srgbClr val="000000"/>
                </a:solidFill>
                <a:latin typeface="+mn-ea"/>
              </a:rPr>
              <a:t>  </a:t>
            </a:r>
            <a:r>
              <a:rPr lang="ko-KR" altLang="en-US" sz="200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-윤고딕320"/>
              </a:rPr>
              <a:t> ▸ </a:t>
            </a:r>
            <a:r>
              <a:rPr lang="en-US" altLang="ko-KR" sz="200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-윤고딕320"/>
              </a:rPr>
              <a:t> </a:t>
            </a:r>
            <a:r>
              <a:rPr lang="en-US" altLang="ko-KR" sz="2000" kern="0" smtClean="0">
                <a:solidFill>
                  <a:srgbClr val="000000"/>
                </a:solidFill>
                <a:latin typeface="+mn-ea"/>
              </a:rPr>
              <a:t>1</a:t>
            </a:r>
            <a:r>
              <a:rPr lang="ko-KR" altLang="en-US" sz="2000" kern="0">
                <a:solidFill>
                  <a:srgbClr val="000000"/>
                </a:solidFill>
                <a:latin typeface="+mn-ea"/>
              </a:rPr>
              <a:t>차 연장</a:t>
            </a:r>
            <a:r>
              <a:rPr lang="en-US" altLang="ko-KR" sz="2000" kern="0">
                <a:solidFill>
                  <a:srgbClr val="000000"/>
                </a:solidFill>
                <a:latin typeface="+mn-ea"/>
              </a:rPr>
              <a:t>(1</a:t>
            </a:r>
            <a:r>
              <a:rPr lang="ko-KR" altLang="en-US" sz="2000" kern="0">
                <a:solidFill>
                  <a:srgbClr val="000000"/>
                </a:solidFill>
                <a:latin typeface="+mn-ea"/>
              </a:rPr>
              <a:t>년</a:t>
            </a:r>
            <a:r>
              <a:rPr lang="en-US" altLang="ko-KR" sz="2000" kern="0">
                <a:solidFill>
                  <a:srgbClr val="000000"/>
                </a:solidFill>
                <a:latin typeface="+mn-ea"/>
              </a:rPr>
              <a:t>) : </a:t>
            </a:r>
            <a:r>
              <a:rPr lang="ko-KR" altLang="en-US" sz="2000" kern="0" spc="-90">
                <a:solidFill>
                  <a:srgbClr val="000000"/>
                </a:solidFill>
                <a:latin typeface="+mn-ea"/>
              </a:rPr>
              <a:t>공공기관 납품실적 있을 경우 인정</a:t>
            </a:r>
            <a:r>
              <a:rPr lang="en-US" altLang="ko-KR" sz="2000" kern="0" spc="-9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2000" kern="0" spc="-90">
                <a:solidFill>
                  <a:srgbClr val="000000"/>
                </a:solidFill>
                <a:latin typeface="+mn-ea"/>
              </a:rPr>
              <a:t>혁신제품 공공기관 표창</a:t>
            </a:r>
            <a:r>
              <a:rPr lang="en-US" altLang="ko-KR" sz="2000" kern="0" spc="-90">
                <a:solidFill>
                  <a:srgbClr val="000000"/>
                </a:solidFill>
                <a:latin typeface="+mn-ea"/>
              </a:rPr>
              <a:t>·</a:t>
            </a:r>
            <a:r>
              <a:rPr lang="ko-KR" altLang="en-US" sz="2000" kern="0" spc="-90">
                <a:solidFill>
                  <a:srgbClr val="000000"/>
                </a:solidFill>
                <a:latin typeface="+mn-ea"/>
              </a:rPr>
              <a:t>기관 구매확약 등도 허용</a:t>
            </a:r>
            <a:endParaRPr lang="ko-KR" altLang="en-US" sz="2000" kern="0">
              <a:solidFill>
                <a:srgbClr val="000000"/>
              </a:solidFill>
              <a:latin typeface="+mn-ea"/>
            </a:endParaRPr>
          </a:p>
          <a:p>
            <a:pPr marL="121920" marR="0" indent="-121920" algn="just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00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-윤고딕320"/>
              </a:rPr>
              <a:t> </a:t>
            </a:r>
            <a:r>
              <a:rPr lang="ko-KR" altLang="en-US" sz="200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-윤고딕320"/>
              </a:rPr>
              <a:t>  ▸</a:t>
            </a:r>
            <a:r>
              <a:rPr lang="ko-KR" altLang="en-US" sz="2000" kern="0" smtClean="0">
                <a:solidFill>
                  <a:srgbClr val="000000"/>
                </a:solidFill>
                <a:latin typeface="+mn-ea"/>
              </a:rPr>
              <a:t>  </a:t>
            </a:r>
            <a:r>
              <a:rPr lang="en-US" altLang="ko-KR" sz="2000" kern="0" smtClean="0">
                <a:solidFill>
                  <a:srgbClr val="000000"/>
                </a:solidFill>
                <a:latin typeface="+mn-ea"/>
              </a:rPr>
              <a:t>2</a:t>
            </a:r>
            <a:r>
              <a:rPr lang="ko-KR" altLang="en-US" sz="2000" kern="0">
                <a:solidFill>
                  <a:srgbClr val="000000"/>
                </a:solidFill>
                <a:latin typeface="+mn-ea"/>
              </a:rPr>
              <a:t>차 연장</a:t>
            </a:r>
            <a:r>
              <a:rPr lang="en-US" altLang="ko-KR" sz="2000" kern="0">
                <a:solidFill>
                  <a:srgbClr val="000000"/>
                </a:solidFill>
                <a:latin typeface="+mn-ea"/>
              </a:rPr>
              <a:t>(2</a:t>
            </a:r>
            <a:r>
              <a:rPr lang="ko-KR" altLang="en-US" sz="2000" kern="0">
                <a:solidFill>
                  <a:srgbClr val="000000"/>
                </a:solidFill>
                <a:latin typeface="+mn-ea"/>
              </a:rPr>
              <a:t>년</a:t>
            </a:r>
            <a:r>
              <a:rPr lang="en-US" altLang="ko-KR" sz="2000" kern="0">
                <a:solidFill>
                  <a:srgbClr val="000000"/>
                </a:solidFill>
                <a:latin typeface="+mn-ea"/>
              </a:rPr>
              <a:t>) : 1</a:t>
            </a:r>
            <a:r>
              <a:rPr lang="ko-KR" altLang="en-US" sz="2000" kern="0">
                <a:solidFill>
                  <a:srgbClr val="000000"/>
                </a:solidFill>
                <a:latin typeface="+mn-ea"/>
              </a:rPr>
              <a:t>차 연장 기업 대상으로</a:t>
            </a:r>
            <a:r>
              <a:rPr lang="ko-KR" altLang="en-US" sz="2000" kern="0">
                <a:solidFill>
                  <a:srgbClr val="082108"/>
                </a:solidFill>
                <a:latin typeface="+mn-ea"/>
              </a:rPr>
              <a:t> 유사기술 여부와 기술탁월성 </a:t>
            </a:r>
            <a:r>
              <a:rPr lang="ko-KR" altLang="en-US" sz="2000" kern="0" smtClean="0">
                <a:solidFill>
                  <a:srgbClr val="082108"/>
                </a:solidFill>
                <a:latin typeface="+mn-ea"/>
              </a:rPr>
              <a:t>평가</a:t>
            </a:r>
            <a:endParaRPr lang="en-US" altLang="ko-KR" sz="2000" kern="0" smtClean="0">
              <a:solidFill>
                <a:srgbClr val="082108"/>
              </a:solidFill>
              <a:latin typeface="+mn-ea"/>
            </a:endParaRPr>
          </a:p>
          <a:p>
            <a:pPr marL="121920" marR="0" indent="-121920" algn="just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500" kern="0" spc="-150">
                <a:solidFill>
                  <a:srgbClr val="082108"/>
                </a:solidFill>
                <a:latin typeface="+mn-ea"/>
              </a:rPr>
              <a:t> </a:t>
            </a:r>
            <a:endParaRPr lang="ko-KR" altLang="en-US" sz="500" kern="0" spc="-150">
              <a:solidFill>
                <a:srgbClr val="000000"/>
              </a:solidFill>
              <a:latin typeface="+mn-ea"/>
            </a:endParaRPr>
          </a:p>
          <a:p>
            <a:pPr marL="527050" marR="0" indent="-52705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000" kern="0" smtClean="0">
                <a:solidFill>
                  <a:srgbClr val="000000"/>
                </a:solidFill>
                <a:latin typeface="+mj-ea"/>
                <a:ea typeface="+mj-ea"/>
              </a:rPr>
              <a:t>   * </a:t>
            </a:r>
            <a:r>
              <a:rPr lang="ko-KR" altLang="en-US" sz="2000" kern="0" spc="-10">
                <a:solidFill>
                  <a:srgbClr val="000000"/>
                </a:solidFill>
                <a:latin typeface="+mj-ea"/>
                <a:ea typeface="+mj-ea"/>
              </a:rPr>
              <a:t>다만</a:t>
            </a:r>
            <a:r>
              <a:rPr lang="en-US" altLang="ko-KR" sz="2000" kern="0" spc="-10">
                <a:solidFill>
                  <a:srgbClr val="000000"/>
                </a:solidFill>
                <a:latin typeface="+mj-ea"/>
                <a:ea typeface="+mj-ea"/>
              </a:rPr>
              <a:t>, </a:t>
            </a:r>
            <a:r>
              <a:rPr lang="ko-KR" altLang="en-US" sz="2000" kern="0" spc="-10">
                <a:solidFill>
                  <a:srgbClr val="000000"/>
                </a:solidFill>
                <a:latin typeface="+mj-ea"/>
                <a:ea typeface="+mj-ea"/>
              </a:rPr>
              <a:t>지정대상 제품에 적용된 특허</a:t>
            </a:r>
            <a:r>
              <a:rPr lang="en-US" altLang="ko-KR" sz="2000" kern="0" spc="-10">
                <a:solidFill>
                  <a:srgbClr val="000000"/>
                </a:solidFill>
                <a:latin typeface="+mj-ea"/>
                <a:ea typeface="+mj-ea"/>
              </a:rPr>
              <a:t>(</a:t>
            </a:r>
            <a:r>
              <a:rPr lang="ko-KR" altLang="en-US" sz="2000" kern="0" spc="-10">
                <a:solidFill>
                  <a:srgbClr val="000000"/>
                </a:solidFill>
                <a:latin typeface="+mj-ea"/>
                <a:ea typeface="+mj-ea"/>
              </a:rPr>
              <a:t>실용신안</a:t>
            </a:r>
            <a:r>
              <a:rPr lang="en-US" altLang="ko-KR" sz="2000" kern="0" spc="-10">
                <a:solidFill>
                  <a:srgbClr val="000000"/>
                </a:solidFill>
                <a:latin typeface="+mj-ea"/>
                <a:ea typeface="+mj-ea"/>
              </a:rPr>
              <a:t>) </a:t>
            </a:r>
            <a:r>
              <a:rPr lang="ko-KR" altLang="en-US" sz="2000" kern="0" spc="-10">
                <a:solidFill>
                  <a:srgbClr val="000000"/>
                </a:solidFill>
                <a:latin typeface="+mj-ea"/>
                <a:ea typeface="+mj-ea"/>
              </a:rPr>
              <a:t>또는 규제샌드박스 규제특례 심의</a:t>
            </a:r>
            <a:r>
              <a:rPr lang="en-US" altLang="ko-KR" sz="2000" kern="0" spc="-110">
                <a:solidFill>
                  <a:srgbClr val="000000"/>
                </a:solidFill>
                <a:latin typeface="+mj-ea"/>
                <a:ea typeface="+mj-ea"/>
              </a:rPr>
              <a:t>(</a:t>
            </a:r>
            <a:r>
              <a:rPr lang="ko-KR" altLang="en-US" sz="2000" kern="0" spc="-110">
                <a:solidFill>
                  <a:srgbClr val="000000"/>
                </a:solidFill>
                <a:latin typeface="+mj-ea"/>
                <a:ea typeface="+mj-ea"/>
              </a:rPr>
              <a:t>임시허가</a:t>
            </a:r>
            <a:r>
              <a:rPr lang="en-US" altLang="ko-KR" sz="2000" kern="0" spc="-110">
                <a:solidFill>
                  <a:srgbClr val="000000"/>
                </a:solidFill>
                <a:latin typeface="+mj-ea"/>
                <a:ea typeface="+mj-ea"/>
              </a:rPr>
              <a:t>, </a:t>
            </a:r>
            <a:r>
              <a:rPr lang="ko-KR" altLang="en-US" sz="2000" kern="0" spc="-110">
                <a:solidFill>
                  <a:srgbClr val="000000"/>
                </a:solidFill>
                <a:latin typeface="+mj-ea"/>
                <a:ea typeface="+mj-ea"/>
              </a:rPr>
              <a:t>실증특례</a:t>
            </a:r>
            <a:r>
              <a:rPr lang="en-US" altLang="ko-KR" sz="2000" kern="0" spc="-110">
                <a:solidFill>
                  <a:srgbClr val="000000"/>
                </a:solidFill>
                <a:latin typeface="+mj-ea"/>
                <a:ea typeface="+mj-ea"/>
              </a:rPr>
              <a:t>) </a:t>
            </a:r>
            <a:r>
              <a:rPr lang="ko-KR" altLang="en-US" sz="2000" kern="0" spc="-110">
                <a:solidFill>
                  <a:srgbClr val="000000"/>
                </a:solidFill>
                <a:latin typeface="+mj-ea"/>
                <a:ea typeface="+mj-ea"/>
              </a:rPr>
              <a:t>기간 등이 정해져 있는 경우는 </a:t>
            </a:r>
            <a:endParaRPr lang="en-US" altLang="ko-KR" sz="2000" kern="0" spc="-110" smtClean="0">
              <a:solidFill>
                <a:srgbClr val="000000"/>
              </a:solidFill>
              <a:latin typeface="+mj-ea"/>
              <a:ea typeface="+mj-ea"/>
            </a:endParaRPr>
          </a:p>
          <a:p>
            <a:pPr marL="527050" marR="0" indent="-52705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2000" kern="0" spc="-110">
                <a:solidFill>
                  <a:srgbClr val="000000"/>
                </a:solidFill>
                <a:latin typeface="+mj-ea"/>
                <a:ea typeface="+mj-ea"/>
              </a:rPr>
              <a:t> </a:t>
            </a:r>
            <a:r>
              <a:rPr lang="en-US" altLang="ko-KR" sz="2000" kern="0" spc="-110" smtClean="0">
                <a:solidFill>
                  <a:srgbClr val="000000"/>
                </a:solidFill>
                <a:latin typeface="+mj-ea"/>
                <a:ea typeface="+mj-ea"/>
              </a:rPr>
              <a:t>     3</a:t>
            </a:r>
            <a:r>
              <a:rPr lang="ko-KR" altLang="en-US" sz="2000" kern="0" spc="-110">
                <a:solidFill>
                  <a:srgbClr val="000000"/>
                </a:solidFill>
                <a:latin typeface="+mj-ea"/>
                <a:ea typeface="+mj-ea"/>
              </a:rPr>
              <a:t>년 이내에 정해진 기간까지로 하며</a:t>
            </a:r>
            <a:r>
              <a:rPr lang="en-US" altLang="ko-KR" sz="2000" kern="0" spc="-110">
                <a:solidFill>
                  <a:srgbClr val="000000"/>
                </a:solidFill>
                <a:latin typeface="+mj-ea"/>
                <a:ea typeface="+mj-ea"/>
              </a:rPr>
              <a:t>, </a:t>
            </a:r>
            <a:r>
              <a:rPr lang="ko-KR" altLang="en-US" sz="2000" kern="0" spc="-110">
                <a:solidFill>
                  <a:srgbClr val="000000"/>
                </a:solidFill>
                <a:latin typeface="+mj-ea"/>
                <a:ea typeface="+mj-ea"/>
              </a:rPr>
              <a:t>이 경우 지정 기간내 연장사유가 발생하면 전체 지정기간 </a:t>
            </a:r>
            <a:r>
              <a:rPr lang="en-US" altLang="ko-KR" sz="2000" kern="0" spc="-110">
                <a:solidFill>
                  <a:srgbClr val="000000"/>
                </a:solidFill>
                <a:latin typeface="+mj-ea"/>
                <a:ea typeface="+mj-ea"/>
              </a:rPr>
              <a:t>3</a:t>
            </a:r>
            <a:r>
              <a:rPr lang="ko-KR" altLang="en-US" sz="2000" kern="0" spc="-110">
                <a:solidFill>
                  <a:srgbClr val="000000"/>
                </a:solidFill>
                <a:latin typeface="+mj-ea"/>
                <a:ea typeface="+mj-ea"/>
              </a:rPr>
              <a:t>년 이내에서 연장 가능</a:t>
            </a:r>
            <a:endParaRPr lang="ko-KR" altLang="en-US" sz="2000" kern="0" spc="0">
              <a:solidFill>
                <a:srgbClr val="000000"/>
              </a:solidFill>
              <a:effectLst/>
              <a:latin typeface="+mj-ea"/>
              <a:ea typeface="+mj-ea"/>
            </a:endParaRPr>
          </a:p>
        </p:txBody>
      </p:sp>
      <p:sp>
        <p:nvSpPr>
          <p:cNvPr id="49" name="Rectangle 2"/>
          <p:cNvSpPr>
            <a:spLocks noChangeArrowheads="1"/>
          </p:cNvSpPr>
          <p:nvPr/>
        </p:nvSpPr>
        <p:spPr bwMode="auto">
          <a:xfrm>
            <a:off x="1219073" y="8806310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0800" y="5293522"/>
            <a:ext cx="540000" cy="540000"/>
          </a:xfrm>
          <a:prstGeom prst="rect">
            <a:avLst/>
          </a:prstGeom>
        </p:spPr>
      </p:pic>
      <p:sp>
        <p:nvSpPr>
          <p:cNvPr id="51" name="TextBox 12"/>
          <p:cNvSpPr txBox="1"/>
          <p:nvPr/>
        </p:nvSpPr>
        <p:spPr>
          <a:xfrm>
            <a:off x="1034146" y="5386732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altLang="ko-KR" sz="2100" b="1" smtClean="0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07</a:t>
            </a:r>
            <a:endParaRPr lang="en-US" sz="21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3" name="object 4"/>
          <p:cNvSpPr txBox="1"/>
          <p:nvPr/>
        </p:nvSpPr>
        <p:spPr>
          <a:xfrm>
            <a:off x="1730375" y="5291263"/>
            <a:ext cx="1927226" cy="53565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ko-KR" altLang="en-US" sz="2600" spc="-115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지정혜택 </a:t>
            </a:r>
            <a:endParaRPr lang="en-US" altLang="ko-KR" sz="24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</p:txBody>
      </p:sp>
      <p:sp>
        <p:nvSpPr>
          <p:cNvPr id="55" name="object 4"/>
          <p:cNvSpPr txBox="1"/>
          <p:nvPr/>
        </p:nvSpPr>
        <p:spPr>
          <a:xfrm>
            <a:off x="1371600" y="5829300"/>
            <a:ext cx="16459200" cy="41985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en-US" altLang="ko-KR" sz="133" spc="-115">
                <a:solidFill>
                  <a:srgbClr val="231F20"/>
                </a:solidFill>
                <a:latin typeface="+mn-ea"/>
                <a:cs typeface="G마켓 산스 Medium"/>
              </a:rPr>
              <a:t>                       </a:t>
            </a:r>
          </a:p>
          <a:p>
            <a:pPr marL="171450" lvl="0" indent="-1714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ko-KR" sz="2400">
                <a:solidFill>
                  <a:srgbClr val="000000"/>
                </a:solidFill>
                <a:latin typeface="+mn-ea"/>
              </a:rPr>
              <a:t> </a:t>
            </a:r>
            <a:r>
              <a:rPr lang="en-US" altLang="ko-KR" sz="2400" smtClean="0">
                <a:solidFill>
                  <a:srgbClr val="000000"/>
                </a:solidFill>
                <a:latin typeface="+mn-ea"/>
              </a:rPr>
              <a:t>‘</a:t>
            </a:r>
            <a:r>
              <a:rPr lang="ko-KR" altLang="en-US" sz="2400" smtClean="0">
                <a:solidFill>
                  <a:srgbClr val="000000"/>
                </a:solidFill>
                <a:latin typeface="+mn-ea"/>
              </a:rPr>
              <a:t>혁신장터</a:t>
            </a:r>
            <a:r>
              <a:rPr lang="ko-KR" altLang="en-US" sz="2400">
                <a:solidFill>
                  <a:srgbClr val="000000"/>
                </a:solidFill>
                <a:latin typeface="+mn-ea"/>
              </a:rPr>
              <a:t>’</a:t>
            </a:r>
            <a:r>
              <a:rPr lang="en-US" altLang="ko-KR" sz="2400">
                <a:solidFill>
                  <a:srgbClr val="000000"/>
                </a:solidFill>
                <a:latin typeface="+mn-ea"/>
              </a:rPr>
              <a:t>(</a:t>
            </a:r>
            <a:r>
              <a:rPr lang="ko-KR" altLang="en-US" sz="2400">
                <a:solidFill>
                  <a:srgbClr val="000000"/>
                </a:solidFill>
                <a:latin typeface="+mn-ea"/>
              </a:rPr>
              <a:t>혁신제품 전용몰</a:t>
            </a:r>
            <a:r>
              <a:rPr lang="en-US" altLang="ko-KR" sz="2400">
                <a:solidFill>
                  <a:srgbClr val="000000"/>
                </a:solidFill>
                <a:latin typeface="+mn-ea"/>
              </a:rPr>
              <a:t>)</a:t>
            </a:r>
            <a:r>
              <a:rPr lang="ko-KR" altLang="en-US" sz="2400">
                <a:solidFill>
                  <a:srgbClr val="000000"/>
                </a:solidFill>
                <a:latin typeface="+mn-ea"/>
              </a:rPr>
              <a:t>등록 및 최대 </a:t>
            </a:r>
            <a:r>
              <a:rPr lang="en-US" altLang="ko-KR" sz="2400">
                <a:solidFill>
                  <a:srgbClr val="000000"/>
                </a:solidFill>
                <a:latin typeface="+mn-ea"/>
              </a:rPr>
              <a:t>6</a:t>
            </a:r>
            <a:r>
              <a:rPr lang="ko-KR" altLang="en-US" sz="2400">
                <a:solidFill>
                  <a:srgbClr val="000000"/>
                </a:solidFill>
                <a:latin typeface="+mn-ea"/>
              </a:rPr>
              <a:t>년</a:t>
            </a:r>
            <a:r>
              <a:rPr lang="en-US" altLang="ko-KR" sz="2400">
                <a:solidFill>
                  <a:srgbClr val="000000"/>
                </a:solidFill>
                <a:latin typeface="+mn-ea"/>
              </a:rPr>
              <a:t>(</a:t>
            </a:r>
            <a:r>
              <a:rPr lang="ko-KR" altLang="en-US" sz="2400">
                <a:solidFill>
                  <a:srgbClr val="000000"/>
                </a:solidFill>
                <a:latin typeface="+mn-ea"/>
              </a:rPr>
              <a:t>기본 </a:t>
            </a:r>
            <a:r>
              <a:rPr lang="en-US" altLang="ko-KR" sz="2400">
                <a:solidFill>
                  <a:srgbClr val="000000"/>
                </a:solidFill>
                <a:latin typeface="+mn-ea"/>
              </a:rPr>
              <a:t>3</a:t>
            </a:r>
            <a:r>
              <a:rPr lang="ko-KR" altLang="en-US" sz="2400">
                <a:solidFill>
                  <a:srgbClr val="000000"/>
                </a:solidFill>
                <a:latin typeface="+mn-ea"/>
              </a:rPr>
              <a:t>년</a:t>
            </a:r>
            <a:r>
              <a:rPr lang="en-US" altLang="ko-KR" sz="240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2400">
                <a:solidFill>
                  <a:srgbClr val="000000"/>
                </a:solidFill>
                <a:latin typeface="+mn-ea"/>
              </a:rPr>
              <a:t>연장 </a:t>
            </a:r>
            <a:r>
              <a:rPr lang="en-US" altLang="ko-KR" sz="2400">
                <a:solidFill>
                  <a:srgbClr val="000000"/>
                </a:solidFill>
                <a:latin typeface="+mn-ea"/>
              </a:rPr>
              <a:t>3</a:t>
            </a:r>
            <a:r>
              <a:rPr lang="ko-KR" altLang="en-US" sz="2400">
                <a:solidFill>
                  <a:srgbClr val="000000"/>
                </a:solidFill>
                <a:latin typeface="+mn-ea"/>
              </a:rPr>
              <a:t>년</a:t>
            </a:r>
            <a:r>
              <a:rPr lang="en-US" altLang="ko-KR" sz="2400">
                <a:solidFill>
                  <a:srgbClr val="000000"/>
                </a:solidFill>
                <a:latin typeface="+mn-ea"/>
              </a:rPr>
              <a:t>)</a:t>
            </a:r>
            <a:r>
              <a:rPr lang="ko-KR" altLang="en-US" sz="2400">
                <a:solidFill>
                  <a:srgbClr val="000000"/>
                </a:solidFill>
                <a:latin typeface="+mn-ea"/>
              </a:rPr>
              <a:t>간 </a:t>
            </a:r>
            <a:r>
              <a:rPr lang="ko-KR" altLang="en-US" sz="2400" b="1">
                <a:solidFill>
                  <a:srgbClr val="000000"/>
                </a:solidFill>
                <a:latin typeface="+mn-ea"/>
              </a:rPr>
              <a:t>수의계약 가능</a:t>
            </a:r>
            <a:endParaRPr lang="ko-KR" altLang="en-US" sz="2400">
              <a:latin typeface="+mn-ea"/>
            </a:endParaRP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ko-KR" altLang="en-US" sz="2400" smtClean="0">
                <a:solidFill>
                  <a:srgbClr val="000000"/>
                </a:solidFill>
                <a:latin typeface="+mn-ea"/>
              </a:rPr>
              <a:t>조달청 </a:t>
            </a:r>
            <a:r>
              <a:rPr lang="ko-KR" altLang="en-US" sz="2400">
                <a:solidFill>
                  <a:srgbClr val="000000"/>
                </a:solidFill>
                <a:latin typeface="+mn-ea"/>
              </a:rPr>
              <a:t>예산으로 </a:t>
            </a:r>
            <a:r>
              <a:rPr lang="ko-KR" altLang="en-US" sz="2400" b="1">
                <a:solidFill>
                  <a:srgbClr val="000000"/>
                </a:solidFill>
                <a:latin typeface="+mn-ea"/>
              </a:rPr>
              <a:t>시범구매</a:t>
            </a:r>
            <a:r>
              <a:rPr lang="ko-KR" altLang="en-US" sz="2400">
                <a:solidFill>
                  <a:srgbClr val="000000"/>
                </a:solidFill>
                <a:latin typeface="+mn-ea"/>
              </a:rPr>
              <a:t> 계약체결하여 초기 판로 지원</a:t>
            </a:r>
            <a:r>
              <a:rPr lang="en-US" altLang="ko-KR" sz="2400">
                <a:solidFill>
                  <a:srgbClr val="000000"/>
                </a:solidFill>
                <a:latin typeface="+mn-ea"/>
              </a:rPr>
              <a:t>(‘25</a:t>
            </a:r>
            <a:r>
              <a:rPr lang="ko-KR" altLang="en-US" sz="2400">
                <a:solidFill>
                  <a:srgbClr val="000000"/>
                </a:solidFill>
                <a:latin typeface="+mn-ea"/>
              </a:rPr>
              <a:t>년 </a:t>
            </a:r>
            <a:r>
              <a:rPr lang="en-US" altLang="ko-KR" sz="2400">
                <a:solidFill>
                  <a:srgbClr val="000000"/>
                </a:solidFill>
                <a:latin typeface="+mn-ea"/>
              </a:rPr>
              <a:t>529</a:t>
            </a:r>
            <a:r>
              <a:rPr lang="ko-KR" altLang="en-US" sz="2400">
                <a:solidFill>
                  <a:srgbClr val="000000"/>
                </a:solidFill>
                <a:latin typeface="+mn-ea"/>
              </a:rPr>
              <a:t>억원</a:t>
            </a:r>
            <a:r>
              <a:rPr lang="en-US" altLang="ko-KR" sz="2400">
                <a:solidFill>
                  <a:srgbClr val="000000"/>
                </a:solidFill>
                <a:latin typeface="+mn-ea"/>
              </a:rPr>
              <a:t>)</a:t>
            </a:r>
            <a:endParaRPr lang="en-US" altLang="ko-KR" sz="2400">
              <a:latin typeface="+mn-ea"/>
            </a:endParaRP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ko-KR" altLang="en-US" sz="2400" smtClean="0">
                <a:solidFill>
                  <a:srgbClr val="000000"/>
                </a:solidFill>
                <a:latin typeface="+mn-ea"/>
              </a:rPr>
              <a:t>혁신제품</a:t>
            </a:r>
            <a:r>
              <a:rPr lang="ko-KR" altLang="en-US" sz="2400" b="1" smtClean="0">
                <a:solidFill>
                  <a:srgbClr val="000000"/>
                </a:solidFill>
                <a:latin typeface="+mn-ea"/>
              </a:rPr>
              <a:t> </a:t>
            </a:r>
            <a:r>
              <a:rPr lang="ko-KR" altLang="en-US" sz="2400" b="1">
                <a:solidFill>
                  <a:srgbClr val="000000"/>
                </a:solidFill>
                <a:latin typeface="+mn-ea"/>
              </a:rPr>
              <a:t>구매목표비율</a:t>
            </a:r>
            <a:r>
              <a:rPr lang="ko-KR" altLang="en-US" sz="2400">
                <a:solidFill>
                  <a:srgbClr val="000000"/>
                </a:solidFill>
                <a:latin typeface="+mn-ea"/>
              </a:rPr>
              <a:t> 및 </a:t>
            </a:r>
            <a:r>
              <a:rPr lang="ko-KR" altLang="en-US" sz="2400" b="1">
                <a:solidFill>
                  <a:srgbClr val="000000"/>
                </a:solidFill>
                <a:latin typeface="+mn-ea"/>
              </a:rPr>
              <a:t>기관평가</a:t>
            </a:r>
            <a:r>
              <a:rPr lang="ko-KR" altLang="en-US" sz="2400">
                <a:solidFill>
                  <a:srgbClr val="000000"/>
                </a:solidFill>
                <a:latin typeface="+mn-ea"/>
              </a:rPr>
              <a:t> 달성 </a:t>
            </a:r>
            <a:r>
              <a:rPr lang="ko-KR" altLang="en-US" sz="2400" smtClean="0">
                <a:solidFill>
                  <a:srgbClr val="000000"/>
                </a:solidFill>
                <a:latin typeface="+mn-ea"/>
              </a:rPr>
              <a:t>가능</a:t>
            </a:r>
            <a:r>
              <a:rPr lang="ko-KR" altLang="en-US" smtClean="0">
                <a:solidFill>
                  <a:srgbClr val="000000"/>
                </a:solidFill>
                <a:latin typeface="+mn-ea"/>
              </a:rPr>
              <a:t> </a:t>
            </a:r>
            <a:endParaRPr lang="en-US" altLang="ko-KR" smtClean="0">
              <a:solidFill>
                <a:srgbClr val="000000"/>
              </a:solidFill>
              <a:latin typeface="+mn-ea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mtClean="0">
                <a:solidFill>
                  <a:srgbClr val="000000"/>
                </a:solidFill>
                <a:latin typeface="+mn-ea"/>
              </a:rPr>
              <a:t>    </a:t>
            </a:r>
            <a:r>
              <a:rPr lang="ko-KR" altLang="en-US">
                <a:solidFill>
                  <a:srgbClr val="000000"/>
                </a:solidFill>
                <a:latin typeface="+mn-ea"/>
              </a:rPr>
              <a:t>* </a:t>
            </a:r>
            <a:r>
              <a:rPr lang="en-US" altLang="ko-KR">
                <a:solidFill>
                  <a:srgbClr val="000000"/>
                </a:solidFill>
                <a:latin typeface="+mn-ea"/>
              </a:rPr>
              <a:t>(</a:t>
            </a:r>
            <a:r>
              <a:rPr lang="ko-KR" altLang="en-US">
                <a:solidFill>
                  <a:srgbClr val="000000"/>
                </a:solidFill>
                <a:latin typeface="+mn-ea"/>
              </a:rPr>
              <a:t>목표</a:t>
            </a:r>
            <a:r>
              <a:rPr lang="en-US" altLang="ko-KR">
                <a:solidFill>
                  <a:srgbClr val="000000"/>
                </a:solidFill>
                <a:latin typeface="+mn-ea"/>
              </a:rPr>
              <a:t>) ‘24</a:t>
            </a:r>
            <a:r>
              <a:rPr lang="ko-KR" altLang="en-US">
                <a:solidFill>
                  <a:srgbClr val="000000"/>
                </a:solidFill>
                <a:latin typeface="+mn-ea"/>
              </a:rPr>
              <a:t>년 약 </a:t>
            </a:r>
            <a:r>
              <a:rPr lang="en-US" altLang="ko-KR">
                <a:solidFill>
                  <a:srgbClr val="000000"/>
                </a:solidFill>
                <a:latin typeface="+mn-ea"/>
              </a:rPr>
              <a:t>7.7</a:t>
            </a:r>
            <a:r>
              <a:rPr lang="ko-KR" altLang="en-US">
                <a:solidFill>
                  <a:srgbClr val="000000"/>
                </a:solidFill>
                <a:latin typeface="+mn-ea"/>
              </a:rPr>
              <a:t>천억원</a:t>
            </a:r>
            <a:r>
              <a:rPr lang="en-US" altLang="ko-KR">
                <a:solidFill>
                  <a:srgbClr val="000000"/>
                </a:solidFill>
                <a:latin typeface="+mn-ea"/>
              </a:rPr>
              <a:t>, (</a:t>
            </a:r>
            <a:r>
              <a:rPr lang="ko-KR" altLang="en-US">
                <a:solidFill>
                  <a:srgbClr val="000000"/>
                </a:solidFill>
                <a:latin typeface="+mn-ea"/>
              </a:rPr>
              <a:t>기관평가</a:t>
            </a:r>
            <a:r>
              <a:rPr lang="en-US" altLang="ko-KR">
                <a:solidFill>
                  <a:srgbClr val="000000"/>
                </a:solidFill>
                <a:latin typeface="+mn-ea"/>
              </a:rPr>
              <a:t>) </a:t>
            </a:r>
            <a:r>
              <a:rPr lang="ko-KR" altLang="en-US">
                <a:solidFill>
                  <a:srgbClr val="000000"/>
                </a:solidFill>
                <a:latin typeface="+mn-ea"/>
              </a:rPr>
              <a:t>중앙 </a:t>
            </a:r>
            <a:r>
              <a:rPr lang="en-US" altLang="ko-KR">
                <a:solidFill>
                  <a:srgbClr val="000000"/>
                </a:solidFill>
                <a:latin typeface="+mn-ea"/>
              </a:rPr>
              <a:t>1%, </a:t>
            </a:r>
            <a:r>
              <a:rPr lang="ko-KR" altLang="en-US">
                <a:solidFill>
                  <a:srgbClr val="000000"/>
                </a:solidFill>
                <a:latin typeface="+mn-ea"/>
              </a:rPr>
              <a:t>지자체 </a:t>
            </a:r>
            <a:r>
              <a:rPr lang="en-US" altLang="ko-KR">
                <a:solidFill>
                  <a:srgbClr val="000000"/>
                </a:solidFill>
                <a:latin typeface="+mn-ea"/>
              </a:rPr>
              <a:t>1.5%, </a:t>
            </a:r>
            <a:r>
              <a:rPr lang="ko-KR" altLang="en-US">
                <a:solidFill>
                  <a:srgbClr val="000000"/>
                </a:solidFill>
                <a:latin typeface="+mn-ea"/>
              </a:rPr>
              <a:t>공공기관 </a:t>
            </a:r>
            <a:r>
              <a:rPr lang="en-US" altLang="ko-KR">
                <a:solidFill>
                  <a:srgbClr val="000000"/>
                </a:solidFill>
                <a:latin typeface="+mn-ea"/>
              </a:rPr>
              <a:t>1.7%, </a:t>
            </a:r>
            <a:r>
              <a:rPr lang="ko-KR" altLang="en-US">
                <a:solidFill>
                  <a:srgbClr val="000000"/>
                </a:solidFill>
                <a:latin typeface="+mn-ea"/>
              </a:rPr>
              <a:t>지방공기업 </a:t>
            </a:r>
            <a:r>
              <a:rPr lang="en-US" altLang="ko-KR">
                <a:solidFill>
                  <a:srgbClr val="000000"/>
                </a:solidFill>
                <a:latin typeface="+mn-ea"/>
              </a:rPr>
              <a:t>1% </a:t>
            </a:r>
            <a:r>
              <a:rPr lang="ko-KR" altLang="en-US">
                <a:solidFill>
                  <a:srgbClr val="000000"/>
                </a:solidFill>
                <a:latin typeface="+mn-ea"/>
              </a:rPr>
              <a:t>구매목표 달성률 평가</a:t>
            </a:r>
            <a:endParaRPr lang="ko-KR" altLang="en-US">
              <a:latin typeface="+mn-ea"/>
            </a:endParaRP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ko-KR" altLang="en-US" sz="2400" b="1" smtClean="0">
                <a:solidFill>
                  <a:srgbClr val="000000"/>
                </a:solidFill>
                <a:latin typeface="+mn-ea"/>
              </a:rPr>
              <a:t>수출선도형 </a:t>
            </a:r>
            <a:r>
              <a:rPr lang="ko-KR" altLang="en-US" sz="2400" b="1">
                <a:solidFill>
                  <a:srgbClr val="000000"/>
                </a:solidFill>
                <a:latin typeface="+mn-ea"/>
              </a:rPr>
              <a:t>시범구매</a:t>
            </a:r>
            <a:r>
              <a:rPr lang="ko-KR" altLang="en-US" sz="2400">
                <a:solidFill>
                  <a:srgbClr val="000000"/>
                </a:solidFill>
                <a:latin typeface="+mn-ea"/>
              </a:rPr>
              <a:t>로 수출 지원</a:t>
            </a:r>
            <a:endParaRPr lang="ko-KR" altLang="en-US" sz="2400">
              <a:latin typeface="+mn-ea"/>
            </a:endParaRP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ko-KR" altLang="en-US" sz="2400" smtClean="0">
                <a:solidFill>
                  <a:srgbClr val="000000"/>
                </a:solidFill>
                <a:latin typeface="+mn-ea"/>
              </a:rPr>
              <a:t>나라장터 </a:t>
            </a:r>
            <a:r>
              <a:rPr lang="ko-KR" altLang="en-US" sz="2400">
                <a:solidFill>
                  <a:srgbClr val="000000"/>
                </a:solidFill>
                <a:latin typeface="+mn-ea"/>
              </a:rPr>
              <a:t>엑스포 전시회</a:t>
            </a:r>
            <a:r>
              <a:rPr lang="en-US" altLang="ko-KR" sz="240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2400">
                <a:solidFill>
                  <a:srgbClr val="000000"/>
                </a:solidFill>
                <a:latin typeface="+mn-ea"/>
              </a:rPr>
              <a:t>조달의 날 전시회 등을 통해 마케팅과 홍보 지원</a:t>
            </a:r>
            <a:endParaRPr lang="ko-KR" altLang="en-US" sz="2400">
              <a:latin typeface="+mn-ea"/>
            </a:endParaRP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ko-KR" altLang="en-US" sz="2400" smtClean="0">
                <a:solidFill>
                  <a:srgbClr val="000000"/>
                </a:solidFill>
                <a:latin typeface="+mn-ea"/>
              </a:rPr>
              <a:t>구매담당자의 </a:t>
            </a:r>
            <a:r>
              <a:rPr lang="ko-KR" altLang="en-US" sz="2400" b="1">
                <a:solidFill>
                  <a:srgbClr val="000000"/>
                </a:solidFill>
                <a:latin typeface="+mn-ea"/>
              </a:rPr>
              <a:t>구매면책</a:t>
            </a:r>
            <a:r>
              <a:rPr lang="ko-KR" altLang="en-US" sz="2400">
                <a:solidFill>
                  <a:srgbClr val="000000"/>
                </a:solidFill>
                <a:latin typeface="+mn-ea"/>
              </a:rPr>
              <a:t> 제도적 장치로 혁신제품을 적극적으로 구매 지원</a:t>
            </a:r>
            <a:endParaRPr lang="en-US" altLang="ko-KR" sz="2400">
              <a:solidFill>
                <a:srgbClr val="000000"/>
              </a:solidFill>
              <a:latin typeface="+mn-ea"/>
            </a:endParaRPr>
          </a:p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>
                <a:latin typeface="+mj-ea"/>
                <a:ea typeface="+mj-ea"/>
              </a:rPr>
              <a:t>    * 각 기관의 혁신제품 구매자는 중대한 과실이 아니면 구매면책</a:t>
            </a:r>
            <a:r>
              <a:rPr lang="en-US" altLang="ko-KR">
                <a:latin typeface="+mj-ea"/>
                <a:ea typeface="+mj-ea"/>
              </a:rPr>
              <a:t>(</a:t>
            </a:r>
            <a:r>
              <a:rPr lang="ko-KR" altLang="en-US">
                <a:latin typeface="+mj-ea"/>
                <a:ea typeface="+mj-ea"/>
              </a:rPr>
              <a:t>조달사업에 관한 법률 제</a:t>
            </a:r>
            <a:r>
              <a:rPr lang="en-US" altLang="ko-KR">
                <a:latin typeface="+mj-ea"/>
                <a:ea typeface="+mj-ea"/>
              </a:rPr>
              <a:t>27</a:t>
            </a:r>
            <a:r>
              <a:rPr lang="ko-KR" altLang="en-US">
                <a:latin typeface="+mj-ea"/>
                <a:ea typeface="+mj-ea"/>
              </a:rPr>
              <a:t>조</a:t>
            </a:r>
            <a:r>
              <a:rPr lang="en-US" altLang="ko-KR">
                <a:latin typeface="+mj-ea"/>
                <a:ea typeface="+mj-ea"/>
              </a:rPr>
              <a:t>)</a:t>
            </a:r>
            <a:endParaRPr lang="en-US" altLang="ko-KR" sz="24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</p:txBody>
      </p:sp>
    </p:spTree>
    <p:extLst>
      <p:ext uri="{BB962C8B-B14F-4D97-AF65-F5344CB8AC3E}">
        <p14:creationId xmlns:p14="http://schemas.microsoft.com/office/powerpoint/2010/main" val="3322525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4800" y="2151039"/>
            <a:ext cx="540000" cy="540000"/>
          </a:xfrm>
          <a:prstGeom prst="rect">
            <a:avLst/>
          </a:prstGeom>
        </p:spPr>
      </p:pic>
      <p:sp>
        <p:nvSpPr>
          <p:cNvPr id="11" name="TextBox 8"/>
          <p:cNvSpPr txBox="1"/>
          <p:nvPr/>
        </p:nvSpPr>
        <p:spPr>
          <a:xfrm>
            <a:off x="10591805" y="952500"/>
            <a:ext cx="7804151" cy="635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41100"/>
              </a:lnSpc>
            </a:pPr>
            <a:r>
              <a:rPr lang="ko-KR" altLang="en-US" sz="3500" b="1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</a:t>
            </a:r>
            <a:r>
              <a:rPr lang="ko-KR" alt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지정 혜택</a:t>
            </a:r>
            <a:endParaRPr lang="en-US" altLang="ko-KR" sz="35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5. </a:t>
            </a:r>
            <a:r>
              <a:rPr lang="ko-KR" altLang="en-US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혁신제품</a:t>
            </a:r>
            <a:endParaRPr lang="ko-KR" altLang="ko-KR" sz="510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28" name="TextBox 12"/>
          <p:cNvSpPr txBox="1"/>
          <p:nvPr/>
        </p:nvSpPr>
        <p:spPr>
          <a:xfrm>
            <a:off x="1021447" y="2238126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altLang="ko-KR" sz="2100" b="1" smtClean="0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08</a:t>
            </a:r>
            <a:endParaRPr lang="en-US" sz="21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object 4"/>
          <p:cNvSpPr txBox="1"/>
          <p:nvPr/>
        </p:nvSpPr>
        <p:spPr>
          <a:xfrm>
            <a:off x="1752600" y="2095500"/>
            <a:ext cx="3886200" cy="6129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혁신장터 상품 등록</a:t>
            </a:r>
            <a:endParaRPr lang="ko-KR" altLang="en-US" sz="2600"/>
          </a:p>
        </p:txBody>
      </p:sp>
      <p:cxnSp>
        <p:nvCxnSpPr>
          <p:cNvPr id="22" name="직선 연결선 21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직사각형 22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6349564"/>
              </p:ext>
            </p:extLst>
          </p:nvPr>
        </p:nvGraphicFramePr>
        <p:xfrm>
          <a:off x="1260000" y="2893652"/>
          <a:ext cx="15580199" cy="1400004"/>
        </p:xfrm>
        <a:graphic>
          <a:graphicData uri="http://schemas.openxmlformats.org/drawingml/2006/table">
            <a:tbl>
              <a:tblPr/>
              <a:tblGrid>
                <a:gridCol w="2546243">
                  <a:extLst>
                    <a:ext uri="{9D8B030D-6E8A-4147-A177-3AD203B41FA5}">
                      <a16:colId xmlns:a16="http://schemas.microsoft.com/office/drawing/2014/main" val="702963835"/>
                    </a:ext>
                  </a:extLst>
                </a:gridCol>
                <a:gridCol w="577470">
                  <a:extLst>
                    <a:ext uri="{9D8B030D-6E8A-4147-A177-3AD203B41FA5}">
                      <a16:colId xmlns:a16="http://schemas.microsoft.com/office/drawing/2014/main" val="622399330"/>
                    </a:ext>
                  </a:extLst>
                </a:gridCol>
                <a:gridCol w="2804856">
                  <a:extLst>
                    <a:ext uri="{9D8B030D-6E8A-4147-A177-3AD203B41FA5}">
                      <a16:colId xmlns:a16="http://schemas.microsoft.com/office/drawing/2014/main" val="35003625"/>
                    </a:ext>
                  </a:extLst>
                </a:gridCol>
                <a:gridCol w="577470">
                  <a:extLst>
                    <a:ext uri="{9D8B030D-6E8A-4147-A177-3AD203B41FA5}">
                      <a16:colId xmlns:a16="http://schemas.microsoft.com/office/drawing/2014/main" val="2631036126"/>
                    </a:ext>
                  </a:extLst>
                </a:gridCol>
                <a:gridCol w="2474872">
                  <a:extLst>
                    <a:ext uri="{9D8B030D-6E8A-4147-A177-3AD203B41FA5}">
                      <a16:colId xmlns:a16="http://schemas.microsoft.com/office/drawing/2014/main" val="3821820679"/>
                    </a:ext>
                  </a:extLst>
                </a:gridCol>
                <a:gridCol w="577470">
                  <a:extLst>
                    <a:ext uri="{9D8B030D-6E8A-4147-A177-3AD203B41FA5}">
                      <a16:colId xmlns:a16="http://schemas.microsoft.com/office/drawing/2014/main" val="291393118"/>
                    </a:ext>
                  </a:extLst>
                </a:gridCol>
                <a:gridCol w="2557369">
                  <a:extLst>
                    <a:ext uri="{9D8B030D-6E8A-4147-A177-3AD203B41FA5}">
                      <a16:colId xmlns:a16="http://schemas.microsoft.com/office/drawing/2014/main" val="1556716107"/>
                    </a:ext>
                  </a:extLst>
                </a:gridCol>
                <a:gridCol w="577470">
                  <a:extLst>
                    <a:ext uri="{9D8B030D-6E8A-4147-A177-3AD203B41FA5}">
                      <a16:colId xmlns:a16="http://schemas.microsoft.com/office/drawing/2014/main" val="2763265192"/>
                    </a:ext>
                  </a:extLst>
                </a:gridCol>
                <a:gridCol w="2886979">
                  <a:extLst>
                    <a:ext uri="{9D8B030D-6E8A-4147-A177-3AD203B41FA5}">
                      <a16:colId xmlns:a16="http://schemas.microsoft.com/office/drawing/2014/main" val="798087333"/>
                    </a:ext>
                  </a:extLst>
                </a:gridCol>
              </a:tblGrid>
              <a:tr h="552787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혁신장터 로그인</a:t>
                      </a:r>
                      <a:endParaRPr lang="ko-KR" altLang="en-US" sz="1900" kern="0" spc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629C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-15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이용약관 및 사전절차 동의</a:t>
                      </a:r>
                      <a:endParaRPr lang="ko-KR" altLang="en-US" sz="1900" kern="0" spc="-150">
                        <a:solidFill>
                          <a:schemeClr val="bg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629C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업체정보 등록</a:t>
                      </a:r>
                      <a:endParaRPr lang="ko-KR" altLang="en-US" sz="1900" kern="0" spc="0">
                        <a:solidFill>
                          <a:schemeClr val="bg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629C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제품정보 등록</a:t>
                      </a:r>
                      <a:endParaRPr lang="ko-KR" altLang="en-US" sz="1900" kern="0" spc="0">
                        <a:solidFill>
                          <a:schemeClr val="bg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629C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진행현황 확인 </a:t>
                      </a:r>
                      <a:r>
                        <a:rPr lang="en-US" altLang="ko-KR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 </a:t>
                      </a:r>
                      <a:r>
                        <a:rPr lang="ko-KR" altLang="en-US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수정</a:t>
                      </a:r>
                      <a:endParaRPr lang="ko-KR" altLang="en-US" sz="1900" kern="0" spc="0">
                        <a:solidFill>
                          <a:schemeClr val="bg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62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8494496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담당자 및 업체 소개 등</a:t>
                      </a:r>
                      <a:endParaRPr lang="ko-KR" altLang="en-US" sz="1800" kern="0" spc="-9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9158483"/>
                  </a:ext>
                </a:extLst>
              </a:tr>
              <a:tr h="59103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나라장터 인증서</a:t>
                      </a:r>
                      <a:endParaRPr lang="ko-KR" altLang="en-US" sz="1800" kern="0" spc="-9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8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최초 </a:t>
                      </a:r>
                      <a:r>
                        <a:rPr lang="en-US" altLang="ko-KR" sz="18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1</a:t>
                      </a:r>
                      <a:r>
                        <a:rPr lang="ko-KR" altLang="en-US" sz="18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회</a:t>
                      </a:r>
                      <a:endParaRPr lang="ko-KR" altLang="en-US" sz="1800" kern="0" spc="-9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-9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지정받은 식별번호로만 등록</a:t>
                      </a:r>
                      <a:endParaRPr lang="ko-KR" altLang="en-US" sz="1800" kern="0" spc="-9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보완 요청</a:t>
                      </a:r>
                      <a:r>
                        <a:rPr lang="en-US" altLang="ko-KR" sz="18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/</a:t>
                      </a:r>
                      <a:r>
                        <a:rPr lang="ko-KR" altLang="en-US" sz="18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반려 시</a:t>
                      </a:r>
                      <a:endParaRPr lang="en-US" altLang="ko-KR" sz="1800" kern="0" spc="-9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확인 후 수정 제출</a:t>
                      </a:r>
                      <a:endParaRPr lang="ko-KR" altLang="en-US" sz="1800" kern="0" spc="-9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54650387"/>
                  </a:ext>
                </a:extLst>
              </a:tr>
            </a:tbl>
          </a:graphicData>
        </a:graphic>
      </p:graphicFrame>
      <p:pic>
        <p:nvPicPr>
          <p:cNvPr id="25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915228" y="3376832"/>
            <a:ext cx="334495" cy="342803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7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304555" y="3376832"/>
            <a:ext cx="334495" cy="342803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33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371605" y="3376832"/>
            <a:ext cx="334495" cy="342803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34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495805" y="3376832"/>
            <a:ext cx="334495" cy="342803"/>
          </a:xfrm>
          <a:prstGeom prst="rect">
            <a:avLst/>
          </a:prstGeom>
          <a:solidFill>
            <a:schemeClr val="bg1"/>
          </a:solidFill>
        </p:spPr>
      </p:pic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7289762"/>
              </p:ext>
            </p:extLst>
          </p:nvPr>
        </p:nvGraphicFramePr>
        <p:xfrm>
          <a:off x="1259999" y="4476132"/>
          <a:ext cx="15580199" cy="1867662"/>
        </p:xfrm>
        <a:graphic>
          <a:graphicData uri="http://schemas.openxmlformats.org/drawingml/2006/table">
            <a:tbl>
              <a:tblPr/>
              <a:tblGrid>
                <a:gridCol w="15580199">
                  <a:extLst>
                    <a:ext uri="{9D8B030D-6E8A-4147-A177-3AD203B41FA5}">
                      <a16:colId xmlns:a16="http://schemas.microsoft.com/office/drawing/2014/main" val="1213010943"/>
                    </a:ext>
                  </a:extLst>
                </a:gridCol>
              </a:tblGrid>
              <a:tr h="1350137">
                <a:tc>
                  <a:txBody>
                    <a:bodyPr/>
                    <a:lstStyle/>
                    <a:p>
                      <a:pPr marL="38100" marR="38100" indent="3810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605790" marR="38100" indent="-34290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2000" b="1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20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추정가격 </a:t>
                      </a:r>
                      <a:r>
                        <a:rPr lang="en-US" altLang="ko-KR" sz="20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20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억 원 미만</a:t>
                      </a:r>
                      <a:r>
                        <a:rPr lang="en-US" altLang="ko-KR" sz="20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2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수요기관 자체 수의계약 가능</a:t>
                      </a:r>
                    </a:p>
                    <a:p>
                      <a:pPr marL="605790" marR="38100" indent="-34290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2000" b="1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20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추정가격 </a:t>
                      </a:r>
                      <a:r>
                        <a:rPr lang="en-US" altLang="ko-KR" sz="20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20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억 원 이상</a:t>
                      </a:r>
                      <a:r>
                        <a:rPr lang="en-US" altLang="ko-KR" sz="20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2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수요기관 자체 수의계약 또는 중앙조달 요청 가능</a:t>
                      </a:r>
                    </a:p>
                    <a:p>
                      <a:pPr marL="532130" marR="38100" indent="-24765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10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2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추정가격 </a:t>
                      </a:r>
                      <a:r>
                        <a:rPr lang="en-US" altLang="ko-KR" sz="2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2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부가가치세 및 조달수수료를 제외한 금액</a:t>
                      </a:r>
                    </a:p>
                    <a:p>
                      <a:pPr marL="745490" marR="38100" indent="-35306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※ </a:t>
                      </a:r>
                      <a:r>
                        <a:rPr lang="ko-KR" altLang="en-US" sz="2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혁신제품 중 단가계약</a:t>
                      </a:r>
                      <a:r>
                        <a:rPr lang="en-US" altLang="ko-KR" sz="2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2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우수제품 및 다수공급자</a:t>
                      </a:r>
                      <a:r>
                        <a:rPr lang="en-US" altLang="ko-KR" sz="2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(MAS) </a:t>
                      </a:r>
                      <a:r>
                        <a:rPr lang="ko-KR" altLang="en-US" sz="2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계약 포함</a:t>
                      </a:r>
                      <a:r>
                        <a:rPr lang="en-US" altLang="ko-KR" sz="2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2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제품은 나라장터 종합쇼핑몰에서 납품요구를 통해 구매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03483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5280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9642267"/>
              </p:ext>
            </p:extLst>
          </p:nvPr>
        </p:nvGraphicFramePr>
        <p:xfrm>
          <a:off x="1574800" y="5492390"/>
          <a:ext cx="14782796" cy="1229868"/>
        </p:xfrm>
        <a:graphic>
          <a:graphicData uri="http://schemas.openxmlformats.org/drawingml/2006/table">
            <a:tbl>
              <a:tblPr/>
              <a:tblGrid>
                <a:gridCol w="2732458">
                  <a:extLst>
                    <a:ext uri="{9D8B030D-6E8A-4147-A177-3AD203B41FA5}">
                      <a16:colId xmlns:a16="http://schemas.microsoft.com/office/drawing/2014/main" val="911903385"/>
                    </a:ext>
                  </a:extLst>
                </a:gridCol>
                <a:gridCol w="725830">
                  <a:extLst>
                    <a:ext uri="{9D8B030D-6E8A-4147-A177-3AD203B41FA5}">
                      <a16:colId xmlns:a16="http://schemas.microsoft.com/office/drawing/2014/main" val="2265415787"/>
                    </a:ext>
                  </a:extLst>
                </a:gridCol>
                <a:gridCol w="2647724">
                  <a:extLst>
                    <a:ext uri="{9D8B030D-6E8A-4147-A177-3AD203B41FA5}">
                      <a16:colId xmlns:a16="http://schemas.microsoft.com/office/drawing/2014/main" val="827305620"/>
                    </a:ext>
                  </a:extLst>
                </a:gridCol>
                <a:gridCol w="725830">
                  <a:extLst>
                    <a:ext uri="{9D8B030D-6E8A-4147-A177-3AD203B41FA5}">
                      <a16:colId xmlns:a16="http://schemas.microsoft.com/office/drawing/2014/main" val="3100464639"/>
                    </a:ext>
                  </a:extLst>
                </a:gridCol>
                <a:gridCol w="2141165">
                  <a:extLst>
                    <a:ext uri="{9D8B030D-6E8A-4147-A177-3AD203B41FA5}">
                      <a16:colId xmlns:a16="http://schemas.microsoft.com/office/drawing/2014/main" val="228049658"/>
                    </a:ext>
                  </a:extLst>
                </a:gridCol>
                <a:gridCol w="725830">
                  <a:extLst>
                    <a:ext uri="{9D8B030D-6E8A-4147-A177-3AD203B41FA5}">
                      <a16:colId xmlns:a16="http://schemas.microsoft.com/office/drawing/2014/main" val="3156855523"/>
                    </a:ext>
                  </a:extLst>
                </a:gridCol>
                <a:gridCol w="2141165">
                  <a:extLst>
                    <a:ext uri="{9D8B030D-6E8A-4147-A177-3AD203B41FA5}">
                      <a16:colId xmlns:a16="http://schemas.microsoft.com/office/drawing/2014/main" val="235496104"/>
                    </a:ext>
                  </a:extLst>
                </a:gridCol>
                <a:gridCol w="725830">
                  <a:extLst>
                    <a:ext uri="{9D8B030D-6E8A-4147-A177-3AD203B41FA5}">
                      <a16:colId xmlns:a16="http://schemas.microsoft.com/office/drawing/2014/main" val="3806020106"/>
                    </a:ext>
                  </a:extLst>
                </a:gridCol>
                <a:gridCol w="2216964">
                  <a:extLst>
                    <a:ext uri="{9D8B030D-6E8A-4147-A177-3AD203B41FA5}">
                      <a16:colId xmlns:a16="http://schemas.microsoft.com/office/drawing/2014/main" val="3384969224"/>
                    </a:ext>
                  </a:extLst>
                </a:gridCol>
              </a:tblGrid>
              <a:tr h="4810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-8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기본사용계획서</a:t>
                      </a:r>
                      <a:endParaRPr lang="en-US" altLang="ko-KR" sz="1900" b="1" kern="0" spc="-8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작성</a:t>
                      </a:r>
                      <a:r>
                        <a:rPr lang="ko-KR" altLang="en-US" sz="19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∙제출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ECBB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ECBB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ECBB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ECBB53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CF5E7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T="17907" marB="17907" anchor="ctr">
                    <a:lnL w="21590" cap="flat" cmpd="sng" algn="ctr">
                      <a:solidFill>
                        <a:srgbClr val="ECBB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4B87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제품선별 후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수요조사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4B87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4B87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4B87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B87CB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E6EEF7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T="17907" marB="17907" anchor="ctr">
                    <a:lnL w="21590" cap="flat" cmpd="sng" algn="ctr">
                      <a:solidFill>
                        <a:srgbClr val="4B87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D477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시범구매 신청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D477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D477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D477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4B87CB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9EDF5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T="17907" marB="17907" anchor="ctr">
                    <a:lnL w="21590" cap="flat" cmpd="sng" algn="ctr">
                      <a:solidFill>
                        <a:srgbClr val="D477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4B87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수요매칭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4B87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4B87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4B87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B87CB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T="17907" marB="17907" anchor="ctr">
                    <a:lnL w="21590" cap="flat" cmpd="sng" algn="ctr">
                      <a:solidFill>
                        <a:srgbClr val="4B87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-11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시범사용 협약</a:t>
                      </a:r>
                      <a:endParaRPr lang="ko-KR" altLang="en-US" sz="1900" b="1" kern="0" spc="-11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84315457"/>
                  </a:ext>
                </a:extLst>
              </a:tr>
              <a:tr h="2524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혁신기업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ECBB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ECBB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ECBB53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ECBB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조달청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4B87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4B87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B87CB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4B87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수요기관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D477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D477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4B87CB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D477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조달청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4B87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4B87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B87CB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4B87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조달청</a:t>
                      </a:r>
                      <a:r>
                        <a:rPr lang="en-US" altLang="ko-KR" sz="1900" b="1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r>
                        <a:rPr lang="ko-KR" altLang="en-US" sz="1900" b="1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수요기관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55772664"/>
                  </a:ext>
                </a:extLst>
              </a:tr>
            </a:tbl>
          </a:graphicData>
        </a:graphic>
      </p:graphicFrame>
      <p:sp>
        <p:nvSpPr>
          <p:cNvPr id="11" name="TextBox 8"/>
          <p:cNvSpPr txBox="1"/>
          <p:nvPr/>
        </p:nvSpPr>
        <p:spPr>
          <a:xfrm>
            <a:off x="10591805" y="952500"/>
            <a:ext cx="7804151" cy="635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41100"/>
              </a:lnSpc>
            </a:pPr>
            <a:r>
              <a:rPr lang="ko-KR" altLang="en-US" sz="3500" b="1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</a:t>
            </a:r>
            <a:r>
              <a:rPr lang="ko-KR" alt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지정 혜택</a:t>
            </a:r>
            <a:endParaRPr lang="en-US" altLang="ko-KR" sz="35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5. </a:t>
            </a:r>
            <a:r>
              <a:rPr lang="ko-KR" altLang="en-US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혁신제품</a:t>
            </a:r>
            <a:endParaRPr lang="ko-KR" altLang="ko-KR" sz="510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cxnSp>
        <p:nvCxnSpPr>
          <p:cNvPr id="22" name="직선 연결선 21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직사각형 22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4800" y="2151039"/>
            <a:ext cx="540000" cy="540000"/>
          </a:xfrm>
          <a:prstGeom prst="rect">
            <a:avLst/>
          </a:prstGeom>
        </p:spPr>
      </p:pic>
      <p:sp>
        <p:nvSpPr>
          <p:cNvPr id="19" name="TextBox 12"/>
          <p:cNvSpPr txBox="1"/>
          <p:nvPr/>
        </p:nvSpPr>
        <p:spPr>
          <a:xfrm>
            <a:off x="1021447" y="2238126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altLang="ko-KR" sz="2100" b="1" smtClean="0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09</a:t>
            </a:r>
            <a:endParaRPr lang="en-US" sz="21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" name="object 4"/>
          <p:cNvSpPr txBox="1"/>
          <p:nvPr/>
        </p:nvSpPr>
        <p:spPr>
          <a:xfrm>
            <a:off x="1752600" y="2095500"/>
            <a:ext cx="3886200" cy="53565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2600" spc="-115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혁신제품 시범구매 사업</a:t>
            </a:r>
            <a:endParaRPr lang="ko-KR" altLang="en-US" sz="2600"/>
          </a:p>
        </p:txBody>
      </p:sp>
      <p:sp>
        <p:nvSpPr>
          <p:cNvPr id="2" name="직사각형 1"/>
          <p:cNvSpPr/>
          <p:nvPr/>
        </p:nvSpPr>
        <p:spPr>
          <a:xfrm>
            <a:off x="1304800" y="2857500"/>
            <a:ext cx="15840200" cy="2382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81330" marR="0" indent="-481330" algn="just" fontAlgn="base" latinLnBrk="1">
              <a:lnSpc>
                <a:spcPct val="15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altLang="ko-KR" sz="2400" b="1" kern="0" dirty="0">
                <a:solidFill>
                  <a:srgbClr val="000000"/>
                </a:solidFill>
                <a:latin typeface="+mn-ea"/>
              </a:rPr>
              <a:t>(</a:t>
            </a:r>
            <a:r>
              <a:rPr lang="ko-KR" altLang="en-US" sz="2400" b="1" kern="0" dirty="0">
                <a:solidFill>
                  <a:srgbClr val="000000"/>
                </a:solidFill>
                <a:latin typeface="+mn-ea"/>
              </a:rPr>
              <a:t>개념</a:t>
            </a:r>
            <a:r>
              <a:rPr lang="en-US" altLang="ko-KR" sz="2400" b="1" kern="0" dirty="0">
                <a:solidFill>
                  <a:srgbClr val="000000"/>
                </a:solidFill>
                <a:latin typeface="+mn-ea"/>
              </a:rPr>
              <a:t>)</a:t>
            </a:r>
            <a:r>
              <a:rPr lang="ko-KR" altLang="en-US" sz="2400" kern="0" dirty="0">
                <a:solidFill>
                  <a:srgbClr val="000000"/>
                </a:solidFill>
                <a:latin typeface="+mn-ea"/>
              </a:rPr>
              <a:t> </a:t>
            </a:r>
            <a:r>
              <a:rPr lang="ko-KR" altLang="en-US" sz="2400" kern="0" spc="-80" dirty="0">
                <a:solidFill>
                  <a:srgbClr val="000000"/>
                </a:solidFill>
                <a:latin typeface="+mn-ea"/>
              </a:rPr>
              <a:t>혁신제품을 조달청 예산</a:t>
            </a:r>
            <a:r>
              <a:rPr lang="en-US" altLang="ko-KR" sz="2400" kern="0" spc="-80" dirty="0">
                <a:solidFill>
                  <a:srgbClr val="000000"/>
                </a:solidFill>
                <a:latin typeface="+mn-ea"/>
              </a:rPr>
              <a:t>(‘25</a:t>
            </a:r>
            <a:r>
              <a:rPr lang="ko-KR" altLang="en-US" sz="2400" kern="0" spc="-80" dirty="0">
                <a:solidFill>
                  <a:srgbClr val="000000"/>
                </a:solidFill>
                <a:latin typeface="+mn-ea"/>
              </a:rPr>
              <a:t>년 </a:t>
            </a:r>
            <a:r>
              <a:rPr lang="en-US" altLang="ko-KR" sz="2400" kern="0" spc="-80" dirty="0">
                <a:solidFill>
                  <a:srgbClr val="000000"/>
                </a:solidFill>
                <a:latin typeface="+mn-ea"/>
              </a:rPr>
              <a:t>529</a:t>
            </a:r>
            <a:r>
              <a:rPr lang="ko-KR" altLang="en-US" sz="2400" kern="0" spc="-80" dirty="0" err="1">
                <a:solidFill>
                  <a:srgbClr val="000000"/>
                </a:solidFill>
                <a:latin typeface="+mn-ea"/>
              </a:rPr>
              <a:t>억원</a:t>
            </a:r>
            <a:r>
              <a:rPr lang="en-US" altLang="ko-KR" sz="2400" kern="0" spc="-80" dirty="0">
                <a:solidFill>
                  <a:srgbClr val="000000"/>
                </a:solidFill>
                <a:latin typeface="+mn-ea"/>
              </a:rPr>
              <a:t>)</a:t>
            </a:r>
            <a:r>
              <a:rPr lang="ko-KR" altLang="en-US" sz="2400" kern="0" spc="-80" dirty="0">
                <a:solidFill>
                  <a:srgbClr val="000000"/>
                </a:solidFill>
                <a:latin typeface="+mn-ea"/>
              </a:rPr>
              <a:t>으로 구매하여 수요기관에</a:t>
            </a:r>
            <a:r>
              <a:rPr lang="ko-KR" altLang="en-US" sz="2400" kern="0" spc="-40" dirty="0">
                <a:solidFill>
                  <a:srgbClr val="000000"/>
                </a:solidFill>
                <a:latin typeface="+mn-ea"/>
              </a:rPr>
              <a:t> 제공하고</a:t>
            </a:r>
            <a:r>
              <a:rPr lang="en-US" altLang="ko-KR" sz="2400" kern="0" spc="-40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2400" kern="0" dirty="0">
                <a:solidFill>
                  <a:srgbClr val="000000"/>
                </a:solidFill>
                <a:latin typeface="+mn-ea"/>
              </a:rPr>
              <a:t>시범사용 실시 후 그 결과를 평가</a:t>
            </a:r>
            <a:r>
              <a:rPr lang="en-US" altLang="ko-KR" sz="2400" kern="0" dirty="0">
                <a:solidFill>
                  <a:srgbClr val="000000"/>
                </a:solidFill>
                <a:latin typeface="+mn-ea"/>
              </a:rPr>
              <a:t>‧</a:t>
            </a:r>
            <a:r>
              <a:rPr lang="ko-KR" altLang="en-US" sz="2400" kern="0" dirty="0" err="1">
                <a:solidFill>
                  <a:srgbClr val="000000"/>
                </a:solidFill>
                <a:latin typeface="+mn-ea"/>
              </a:rPr>
              <a:t>피드백하는</a:t>
            </a:r>
            <a:r>
              <a:rPr lang="ko-KR" altLang="en-US" sz="2400" kern="0" dirty="0">
                <a:solidFill>
                  <a:srgbClr val="000000"/>
                </a:solidFill>
                <a:latin typeface="+mn-ea"/>
              </a:rPr>
              <a:t> 사업</a:t>
            </a:r>
          </a:p>
          <a:p>
            <a:pPr marL="480060" marR="0" indent="-480060" algn="just" fontAlgn="base" latinLnBrk="1">
              <a:lnSpc>
                <a:spcPct val="15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altLang="ko-KR" sz="2400" b="1" kern="0" dirty="0" smtClean="0">
                <a:solidFill>
                  <a:srgbClr val="000000"/>
                </a:solidFill>
                <a:latin typeface="+mn-ea"/>
              </a:rPr>
              <a:t>(</a:t>
            </a:r>
            <a:r>
              <a:rPr lang="ko-KR" altLang="en-US" sz="2400" b="1" kern="0" dirty="0">
                <a:solidFill>
                  <a:srgbClr val="000000"/>
                </a:solidFill>
                <a:latin typeface="+mn-ea"/>
              </a:rPr>
              <a:t>목적</a:t>
            </a:r>
            <a:r>
              <a:rPr lang="en-US" altLang="ko-KR" sz="2400" b="1" kern="0" dirty="0">
                <a:solidFill>
                  <a:srgbClr val="000000"/>
                </a:solidFill>
                <a:latin typeface="+mn-ea"/>
              </a:rPr>
              <a:t>)</a:t>
            </a:r>
            <a:r>
              <a:rPr lang="ko-KR" altLang="en-US" sz="2400" kern="0" dirty="0">
                <a:solidFill>
                  <a:srgbClr val="000000"/>
                </a:solidFill>
                <a:latin typeface="+mn-ea"/>
              </a:rPr>
              <a:t> 상용화前 혁신제품을 정부가 구매</a:t>
            </a:r>
            <a:r>
              <a:rPr lang="en-US" altLang="ko-KR" sz="2400" kern="0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2400" kern="0" dirty="0">
                <a:solidFill>
                  <a:srgbClr val="000000"/>
                </a:solidFill>
                <a:latin typeface="+mn-ea"/>
              </a:rPr>
              <a:t>공공기관에서 테스트를 진행하여 실증사례를 형성하여 판로개척 지원 및 기술혁신 촉진</a:t>
            </a:r>
            <a:endParaRPr lang="ko-KR" altLang="en-US" sz="2400" kern="0" spc="0" dirty="0">
              <a:solidFill>
                <a:srgbClr val="000000"/>
              </a:solidFill>
              <a:effectLst/>
              <a:latin typeface="+mn-ea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1556994" y="8445820"/>
            <a:ext cx="9144000" cy="964880"/>
          </a:xfrm>
          <a:prstGeom prst="rect">
            <a:avLst/>
          </a:prstGeom>
        </p:spPr>
        <p:txBody>
          <a:bodyPr>
            <a:spAutoFit/>
          </a:bodyPr>
          <a:lstStyle/>
          <a:p>
            <a:pPr marL="713740" marR="0" indent="-71374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kern="0" smtClean="0">
                <a:solidFill>
                  <a:srgbClr val="000000"/>
                </a:solidFill>
                <a:latin typeface="맑은 고딕" panose="020B0503020000020004" pitchFamily="50" charset="-127"/>
              </a:rPr>
              <a:t>※ </a:t>
            </a:r>
            <a:r>
              <a:rPr lang="ko-KR" altLang="en-US" kern="0" smtClean="0">
                <a:solidFill>
                  <a:srgbClr val="000000"/>
                </a:solidFill>
                <a:latin typeface="맑은 고딕" panose="020B0503020000020004" pitchFamily="50" charset="-127"/>
              </a:rPr>
              <a:t>테스트 결과 성공판정</a:t>
            </a:r>
            <a:r>
              <a:rPr lang="ko-KR" altLang="en-US" kern="0" spc="-50" smtClean="0">
                <a:solidFill>
                  <a:srgbClr val="000000"/>
                </a:solidFill>
                <a:latin typeface="함초롬바탕" panose="02030604000101010101" pitchFamily="18" charset="-127"/>
              </a:rPr>
              <a:t> </a:t>
            </a:r>
            <a:r>
              <a:rPr lang="ko-KR" altLang="en-US" kern="0" spc="-50" smtClean="0">
                <a:solidFill>
                  <a:srgbClr val="000000"/>
                </a:solidFill>
                <a:latin typeface="맑은 고딕" panose="020B0503020000020004" pitchFamily="50" charset="-127"/>
              </a:rPr>
              <a:t>제품에 대해 우수조달물품 </a:t>
            </a:r>
            <a:r>
              <a:rPr lang="en-US" altLang="ko-KR" kern="0" spc="-50" smtClean="0">
                <a:solidFill>
                  <a:srgbClr val="000000"/>
                </a:solidFill>
                <a:latin typeface="맑은 고딕" panose="020B0503020000020004" pitchFamily="50" charset="-127"/>
              </a:rPr>
              <a:t>1</a:t>
            </a:r>
            <a:r>
              <a:rPr lang="ko-KR" altLang="en-US" kern="0" spc="-50" smtClean="0">
                <a:solidFill>
                  <a:srgbClr val="000000"/>
                </a:solidFill>
                <a:latin typeface="맑은 고딕" panose="020B0503020000020004" pitchFamily="50" charset="-127"/>
              </a:rPr>
              <a:t>차 심사 시 특례</a:t>
            </a:r>
            <a:r>
              <a:rPr lang="ko-KR" altLang="en-US" kern="0" spc="-50" baseline="30000" smtClean="0">
                <a:solidFill>
                  <a:srgbClr val="000000"/>
                </a:solidFill>
                <a:latin typeface="맑은 고딕" panose="020B0503020000020004" pitchFamily="50" charset="-127"/>
              </a:rPr>
              <a:t>*</a:t>
            </a:r>
            <a:r>
              <a:rPr lang="ko-KR" altLang="en-US" kern="0" spc="-50" smtClean="0">
                <a:solidFill>
                  <a:srgbClr val="000000"/>
                </a:solidFill>
                <a:latin typeface="함초롬바탕" panose="02030604000101010101" pitchFamily="18" charset="-127"/>
              </a:rPr>
              <a:t> </a:t>
            </a:r>
            <a:r>
              <a:rPr lang="ko-KR" altLang="en-US" kern="0" spc="-50" smtClean="0">
                <a:solidFill>
                  <a:srgbClr val="000000"/>
                </a:solidFill>
                <a:latin typeface="맑은 고딕" panose="020B0503020000020004" pitchFamily="50" charset="-127"/>
              </a:rPr>
              <a:t>부여</a:t>
            </a:r>
            <a:endParaRPr lang="ko-KR" altLang="en-US" sz="1200" kern="0" smtClean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621030" marR="0" indent="-621030" algn="just" fontAlgn="base" latinLnBrk="1">
              <a:lnSpc>
                <a:spcPct val="155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kern="0" smtClean="0">
                <a:solidFill>
                  <a:srgbClr val="000000"/>
                </a:solidFill>
                <a:latin typeface="맑은 고딕" panose="020B0503020000020004" pitchFamily="50" charset="-127"/>
              </a:rPr>
              <a:t>* </a:t>
            </a:r>
            <a:r>
              <a:rPr lang="en-US" altLang="ko-KR" kern="0" smtClean="0">
                <a:solidFill>
                  <a:srgbClr val="000000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kern="0" smtClean="0">
                <a:solidFill>
                  <a:srgbClr val="000000"/>
                </a:solidFill>
                <a:latin typeface="맑은 고딕" panose="020B0503020000020004" pitchFamily="50" charset="-127"/>
              </a:rPr>
              <a:t>기존</a:t>
            </a:r>
            <a:r>
              <a:rPr lang="en-US" altLang="ko-KR" kern="0" smtClean="0">
                <a:solidFill>
                  <a:srgbClr val="000000"/>
                </a:solidFill>
                <a:latin typeface="맑은 고딕" panose="020B0503020000020004" pitchFamily="50" charset="-127"/>
              </a:rPr>
              <a:t>)70</a:t>
            </a:r>
            <a:r>
              <a:rPr lang="ko-KR" altLang="en-US" kern="0" smtClean="0">
                <a:solidFill>
                  <a:srgbClr val="000000"/>
                </a:solidFill>
                <a:latin typeface="맑은 고딕" panose="020B0503020000020004" pitchFamily="50" charset="-127"/>
              </a:rPr>
              <a:t>점 이상 획득 시 합격 → </a:t>
            </a:r>
            <a:r>
              <a:rPr lang="en-US" altLang="ko-KR" kern="0" smtClean="0">
                <a:solidFill>
                  <a:srgbClr val="000000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kern="0" smtClean="0">
                <a:solidFill>
                  <a:srgbClr val="000000"/>
                </a:solidFill>
                <a:latin typeface="맑은 고딕" panose="020B0503020000020004" pitchFamily="50" charset="-127"/>
              </a:rPr>
              <a:t>특례</a:t>
            </a:r>
            <a:r>
              <a:rPr lang="en-US" altLang="ko-KR" kern="0" smtClean="0">
                <a:solidFill>
                  <a:srgbClr val="000000"/>
                </a:solidFill>
                <a:latin typeface="맑은 고딕" panose="020B0503020000020004" pitchFamily="50" charset="-127"/>
              </a:rPr>
              <a:t>)</a:t>
            </a:r>
            <a:r>
              <a:rPr lang="ko-KR" altLang="en-US" kern="0" smtClean="0">
                <a:solidFill>
                  <a:srgbClr val="000000"/>
                </a:solidFill>
                <a:latin typeface="맑은 고딕" panose="020B0503020000020004" pitchFamily="50" charset="-127"/>
              </a:rPr>
              <a:t>평가위원 </a:t>
            </a:r>
            <a:r>
              <a:rPr lang="en-US" altLang="ko-KR" kern="0" smtClean="0">
                <a:solidFill>
                  <a:srgbClr val="000000"/>
                </a:solidFill>
                <a:latin typeface="맑은 고딕" panose="020B0503020000020004" pitchFamily="50" charset="-127"/>
              </a:rPr>
              <a:t>2/3 </a:t>
            </a:r>
            <a:r>
              <a:rPr lang="ko-KR" altLang="en-US" kern="0" smtClean="0">
                <a:solidFill>
                  <a:srgbClr val="000000"/>
                </a:solidFill>
                <a:latin typeface="맑은 고딕" panose="020B0503020000020004" pitchFamily="50" charset="-127"/>
              </a:rPr>
              <a:t>찬성 시 합격</a:t>
            </a:r>
            <a:endParaRPr lang="ko-KR" altLang="en-US" sz="1200" kern="0" spc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  <p:pic>
        <p:nvPicPr>
          <p:cNvPr id="35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495800" y="5870823"/>
            <a:ext cx="334495" cy="342803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36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848600" y="5870823"/>
            <a:ext cx="334495" cy="342803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37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733647" y="5870823"/>
            <a:ext cx="334495" cy="342803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38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633874" y="5870823"/>
            <a:ext cx="334495" cy="342803"/>
          </a:xfrm>
          <a:prstGeom prst="rect">
            <a:avLst/>
          </a:prstGeom>
          <a:solidFill>
            <a:schemeClr val="bg1"/>
          </a:solidFill>
        </p:spPr>
      </p:pic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6042631"/>
              </p:ext>
            </p:extLst>
          </p:nvPr>
        </p:nvGraphicFramePr>
        <p:xfrm>
          <a:off x="1582057" y="7137273"/>
          <a:ext cx="2216964" cy="978027"/>
        </p:xfrm>
        <a:graphic>
          <a:graphicData uri="http://schemas.openxmlformats.org/drawingml/2006/table">
            <a:tbl>
              <a:tblPr/>
              <a:tblGrid>
                <a:gridCol w="2216964">
                  <a:extLst>
                    <a:ext uri="{9D8B030D-6E8A-4147-A177-3AD203B41FA5}">
                      <a16:colId xmlns:a16="http://schemas.microsoft.com/office/drawing/2014/main" val="1288526386"/>
                    </a:ext>
                  </a:extLst>
                </a:gridCol>
              </a:tblGrid>
              <a:tr h="47891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시범구매 계약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364331"/>
                  </a:ext>
                </a:extLst>
              </a:tr>
              <a:tr h="28841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조달청</a:t>
                      </a:r>
                      <a:r>
                        <a:rPr lang="en-US" altLang="ko-KR" sz="1900" b="1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r>
                        <a:rPr lang="ko-KR" altLang="en-US" sz="1900" b="1" kern="0" spc="-1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혁신기업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8904896"/>
                  </a:ext>
                </a:extLst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1405237"/>
              </p:ext>
            </p:extLst>
          </p:nvPr>
        </p:nvGraphicFramePr>
        <p:xfrm>
          <a:off x="4459513" y="7137272"/>
          <a:ext cx="2141165" cy="978027"/>
        </p:xfrm>
        <a:graphic>
          <a:graphicData uri="http://schemas.openxmlformats.org/drawingml/2006/table">
            <a:tbl>
              <a:tblPr/>
              <a:tblGrid>
                <a:gridCol w="2141165">
                  <a:extLst>
                    <a:ext uri="{9D8B030D-6E8A-4147-A177-3AD203B41FA5}">
                      <a16:colId xmlns:a16="http://schemas.microsoft.com/office/drawing/2014/main" val="1697764066"/>
                    </a:ext>
                  </a:extLst>
                </a:gridCol>
              </a:tblGrid>
              <a:tr h="47891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제품 납품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ECBB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ECBB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ECBB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CBB53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CF5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7387151"/>
                  </a:ext>
                </a:extLst>
              </a:tr>
              <a:tr h="28841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혁신기업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ECBB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ECBB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CBB53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ECBB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12180807"/>
                  </a:ext>
                </a:extLst>
              </a:tr>
            </a:tbl>
          </a:graphicData>
        </a:graphic>
      </p:graphicFrame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2169130"/>
              </p:ext>
            </p:extLst>
          </p:nvPr>
        </p:nvGraphicFramePr>
        <p:xfrm>
          <a:off x="7261170" y="7137271"/>
          <a:ext cx="2141165" cy="978027"/>
        </p:xfrm>
        <a:graphic>
          <a:graphicData uri="http://schemas.openxmlformats.org/drawingml/2006/table">
            <a:tbl>
              <a:tblPr/>
              <a:tblGrid>
                <a:gridCol w="2141165">
                  <a:extLst>
                    <a:ext uri="{9D8B030D-6E8A-4147-A177-3AD203B41FA5}">
                      <a16:colId xmlns:a16="http://schemas.microsoft.com/office/drawing/2014/main" val="1326387269"/>
                    </a:ext>
                  </a:extLst>
                </a:gridCol>
              </a:tblGrid>
              <a:tr h="47891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시범사용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D477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D477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D477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D477B8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9ED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3572126"/>
                  </a:ext>
                </a:extLst>
              </a:tr>
              <a:tr h="28841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수요기관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D477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D477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D477B8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D477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61359798"/>
                  </a:ext>
                </a:extLst>
              </a:tr>
            </a:tbl>
          </a:graphicData>
        </a:graphic>
      </p:graphicFrame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556942"/>
              </p:ext>
            </p:extLst>
          </p:nvPr>
        </p:nvGraphicFramePr>
        <p:xfrm>
          <a:off x="10019242" y="7137269"/>
          <a:ext cx="3072602" cy="978027"/>
        </p:xfrm>
        <a:graphic>
          <a:graphicData uri="http://schemas.openxmlformats.org/drawingml/2006/table">
            <a:tbl>
              <a:tblPr/>
              <a:tblGrid>
                <a:gridCol w="3072602">
                  <a:extLst>
                    <a:ext uri="{9D8B030D-6E8A-4147-A177-3AD203B41FA5}">
                      <a16:colId xmlns:a16="http://schemas.microsoft.com/office/drawing/2014/main" val="2987258457"/>
                    </a:ext>
                  </a:extLst>
                </a:gridCol>
              </a:tblGrid>
              <a:tr h="47891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시범사용 결과 보고서 제출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D477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D477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D477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D477B8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9ED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1138149"/>
                  </a:ext>
                </a:extLst>
              </a:tr>
              <a:tr h="28841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수요기관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D477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D477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D477B8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D477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30038608"/>
                  </a:ext>
                </a:extLst>
              </a:tr>
            </a:tbl>
          </a:graphicData>
        </a:graphic>
      </p:graphicFrame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1227808"/>
              </p:ext>
            </p:extLst>
          </p:nvPr>
        </p:nvGraphicFramePr>
        <p:xfrm>
          <a:off x="13650542" y="7137270"/>
          <a:ext cx="2732458" cy="978027"/>
        </p:xfrm>
        <a:graphic>
          <a:graphicData uri="http://schemas.openxmlformats.org/drawingml/2006/table">
            <a:tbl>
              <a:tblPr/>
              <a:tblGrid>
                <a:gridCol w="2732458">
                  <a:extLst>
                    <a:ext uri="{9D8B030D-6E8A-4147-A177-3AD203B41FA5}">
                      <a16:colId xmlns:a16="http://schemas.microsoft.com/office/drawing/2014/main" val="1917189938"/>
                    </a:ext>
                  </a:extLst>
                </a:gridCol>
              </a:tblGrid>
              <a:tr h="47891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시범사용 결과 판정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ECBB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ECBB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ECBB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ECBB53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CF5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5918044"/>
                  </a:ext>
                </a:extLst>
              </a:tr>
              <a:tr h="28841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조달청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ECBB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ECBB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ECBB53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ECBB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6659361"/>
                  </a:ext>
                </a:extLst>
              </a:tr>
            </a:tbl>
          </a:graphicData>
        </a:graphic>
      </p:graphicFrame>
      <p:pic>
        <p:nvPicPr>
          <p:cNvPr id="29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39108" y="7454880"/>
            <a:ext cx="334495" cy="342803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30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940227" y="7454880"/>
            <a:ext cx="334495" cy="342803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31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763676" y="7454880"/>
            <a:ext cx="334495" cy="342803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32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521886" y="7454880"/>
            <a:ext cx="334495" cy="342803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33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203945" y="7454880"/>
            <a:ext cx="334495" cy="342803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1689842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" y="0"/>
            <a:ext cx="2882899" cy="396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2843712" y="0"/>
            <a:ext cx="15539539" cy="396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13"/>
          <p:cNvSpPr txBox="1"/>
          <p:nvPr/>
        </p:nvSpPr>
        <p:spPr>
          <a:xfrm>
            <a:off x="4876800" y="3501147"/>
            <a:ext cx="8775700" cy="15113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99600"/>
              </a:lnSpc>
            </a:pPr>
            <a:r>
              <a:rPr lang="en-US" altLang="ko-KR" sz="8500" spc="-600" dirty="0" smtClean="0">
                <a:solidFill>
                  <a:srgbClr val="FF75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Chapter 6</a:t>
            </a:r>
            <a:endParaRPr lang="ko-KR" altLang="en-US" sz="8500" spc="-600" dirty="0">
              <a:solidFill>
                <a:srgbClr val="FF756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8" name="TextBox 14"/>
          <p:cNvSpPr txBox="1"/>
          <p:nvPr/>
        </p:nvSpPr>
        <p:spPr>
          <a:xfrm>
            <a:off x="4876800" y="4948944"/>
            <a:ext cx="8775700" cy="15113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99600"/>
              </a:lnSpc>
            </a:pPr>
            <a:r>
              <a:rPr lang="ko-KR" altLang="en-US" sz="7200" spc="-600" smtClean="0">
                <a:solidFill>
                  <a:srgbClr val="084C8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다수공급자계약</a:t>
            </a:r>
            <a:endParaRPr lang="ko-KR" altLang="en-US" sz="7200" spc="-600">
              <a:solidFill>
                <a:srgbClr val="084C8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334000" y="3238500"/>
            <a:ext cx="7696200" cy="313285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8578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700" y="6497815"/>
            <a:ext cx="540000" cy="540000"/>
          </a:xfrm>
          <a:prstGeom prst="rect">
            <a:avLst/>
          </a:prstGeom>
        </p:spPr>
      </p:pic>
      <p:pic>
        <p:nvPicPr>
          <p:cNvPr id="3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700" y="2060325"/>
            <a:ext cx="540000" cy="540000"/>
          </a:xfrm>
          <a:prstGeom prst="rect">
            <a:avLst/>
          </a:prstGeom>
        </p:spPr>
      </p:pic>
      <p:sp>
        <p:nvSpPr>
          <p:cNvPr id="16" name="object 4"/>
          <p:cNvSpPr txBox="1"/>
          <p:nvPr/>
        </p:nvSpPr>
        <p:spPr>
          <a:xfrm>
            <a:off x="1260000" y="2476501"/>
            <a:ext cx="16687800" cy="23570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146" indent="-171446">
              <a:lnSpc>
                <a:spcPct val="1500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en-US" sz="500" spc="-51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  </a:t>
            </a:r>
            <a:endParaRPr lang="en-US" sz="800" dirty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  <a:p>
            <a:pPr marL="355600" indent="-342900">
              <a:lnSpc>
                <a:spcPct val="150000"/>
              </a:lnSpc>
              <a:spcBef>
                <a:spcPts val="100"/>
              </a:spcBef>
              <a:buFont typeface="Wingdings" panose="05000000000000000000" pitchFamily="2" charset="2"/>
              <a:buChar char="§"/>
            </a:pPr>
            <a:r>
              <a:rPr lang="en-US" altLang="ko-KR" sz="2400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400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의미</a:t>
            </a:r>
            <a:r>
              <a:rPr lang="en-US" altLang="ko-KR" sz="2400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 </a:t>
            </a:r>
            <a:r>
              <a:rPr lang="ko-KR" altLang="en-US" sz="2400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다수의 수요기관이 필요로 하는 제품을 대상으로 품질</a:t>
            </a:r>
            <a:r>
              <a:rPr lang="en-US" altLang="ko-KR" sz="2400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, </a:t>
            </a:r>
            <a:r>
              <a:rPr lang="ko-KR" altLang="en-US" sz="2400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성능</a:t>
            </a:r>
            <a:r>
              <a:rPr lang="en-US" altLang="ko-KR" sz="2400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, </a:t>
            </a:r>
            <a:r>
              <a:rPr lang="ko-KR" altLang="en-US" sz="2400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효율 등이 동등하거나 유사한 종류의 제품에 대해</a:t>
            </a:r>
            <a:endParaRPr lang="en-US" altLang="ko-KR" sz="2400" dirty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fontAlgn="base" latinLnBrk="1">
              <a:lnSpc>
                <a:spcPct val="150000"/>
              </a:lnSpc>
            </a:pPr>
            <a:r>
              <a:rPr lang="en-US" altLang="ko-KR" sz="2400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 </a:t>
            </a:r>
            <a:r>
              <a:rPr lang="en-US" altLang="ko-KR" sz="2400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</a:t>
            </a:r>
            <a:r>
              <a:rPr lang="ko-KR" altLang="en-US" sz="2400" spc="-150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조달청이 </a:t>
            </a:r>
            <a:r>
              <a:rPr lang="ko-KR" altLang="en-US" sz="2400" spc="-150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단가계약을 체결하고 나라장터 종합쇼핑몰에 등록하여 수요기관이 자유롭게 선택</a:t>
            </a:r>
            <a:r>
              <a:rPr lang="en-US" altLang="ko-KR" sz="2400" spc="-150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·</a:t>
            </a:r>
            <a:r>
              <a:rPr lang="ko-KR" altLang="en-US" sz="2400" spc="-150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구매할 수 있도록 하는 계약제도</a:t>
            </a:r>
            <a:endParaRPr lang="en-US" altLang="ko-KR" sz="2400" spc="-150" dirty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marL="342900" indent="-342900" fontAlgn="base" latinLnBrk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400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400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나라장터 종합쇼핑몰</a:t>
            </a:r>
            <a:r>
              <a:rPr lang="en-US" altLang="ko-KR" sz="2400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 </a:t>
            </a:r>
            <a:r>
              <a:rPr lang="ko-KR" altLang="en-US" sz="2400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공공기관이 공통</a:t>
            </a:r>
            <a:r>
              <a:rPr lang="en-US" altLang="ko-KR" sz="2400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‧</a:t>
            </a:r>
            <a:r>
              <a:rPr lang="ko-KR" altLang="en-US" sz="2400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반복적으로 구매하는 물품을 조달청이 단가계약을 체결하여 제품을 등록하고 </a:t>
            </a:r>
            <a:endParaRPr lang="en-US" altLang="ko-KR" sz="2400" dirty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fontAlgn="base" latinLnBrk="1">
              <a:lnSpc>
                <a:spcPct val="150000"/>
              </a:lnSpc>
            </a:pPr>
            <a:r>
              <a:rPr lang="en-US" altLang="ko-KR" sz="2400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  </a:t>
            </a:r>
            <a:r>
              <a:rPr lang="ko-KR" altLang="en-US" sz="2400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수요기관은 </a:t>
            </a:r>
            <a:r>
              <a:rPr lang="ko-KR" altLang="en-US" sz="2400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선호제품을 편리하게 선택</a:t>
            </a:r>
            <a:r>
              <a:rPr lang="en-US" altLang="ko-KR" sz="2400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‧</a:t>
            </a:r>
            <a:r>
              <a:rPr lang="ko-KR" altLang="en-US" sz="2400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구매하는 공공조달 온라인 쇼핑몰</a:t>
            </a:r>
            <a:r>
              <a:rPr lang="en-US" altLang="ko-KR" sz="1000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</a:t>
            </a:r>
            <a:endParaRPr lang="en-US" altLang="ko-KR" sz="2400" dirty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</p:txBody>
      </p:sp>
      <p:sp>
        <p:nvSpPr>
          <p:cNvPr id="32" name="object 13"/>
          <p:cNvSpPr txBox="1"/>
          <p:nvPr/>
        </p:nvSpPr>
        <p:spPr>
          <a:xfrm>
            <a:off x="1475385" y="4999589"/>
            <a:ext cx="7668616" cy="1011174"/>
          </a:xfrm>
          <a:prstGeom prst="rect">
            <a:avLst/>
          </a:prstGeom>
          <a:solidFill>
            <a:srgbClr val="E7F2DA"/>
          </a:solidFill>
          <a:ln w="6350">
            <a:solidFill>
              <a:srgbClr val="97CB59"/>
            </a:solidFill>
          </a:ln>
        </p:spPr>
        <p:txBody>
          <a:bodyPr vert="horz" wrap="square" lIns="0" tIns="86995" rIns="0" bIns="0" rtlCol="0">
            <a:spAutoFit/>
          </a:bodyPr>
          <a:lstStyle/>
          <a:p>
            <a:pPr fontAlgn="base" latinLnBrk="1"/>
            <a:r>
              <a:rPr lang="ko-KR" altLang="en-US" sz="2000">
                <a:latin typeface="+mn-ea"/>
              </a:rPr>
              <a:t>  </a:t>
            </a:r>
            <a:r>
              <a:rPr lang="en-US" altLang="ko-KR" sz="2000">
                <a:latin typeface="+mn-ea"/>
              </a:rPr>
              <a:t>•</a:t>
            </a:r>
            <a:r>
              <a:rPr lang="ko-KR" altLang="en-US" sz="2000">
                <a:latin typeface="+mn-ea"/>
              </a:rPr>
              <a:t> 「조달사업에 관한 법률」 제</a:t>
            </a:r>
            <a:r>
              <a:rPr lang="en-US" altLang="ko-KR" sz="2000">
                <a:latin typeface="+mn-ea"/>
              </a:rPr>
              <a:t>13</a:t>
            </a:r>
            <a:r>
              <a:rPr lang="ko-KR" altLang="en-US" sz="2000">
                <a:latin typeface="+mn-ea"/>
              </a:rPr>
              <a:t>조</a:t>
            </a:r>
            <a:r>
              <a:rPr lang="en-US" altLang="ko-KR" sz="2000">
                <a:latin typeface="+mn-ea"/>
              </a:rPr>
              <a:t>(</a:t>
            </a:r>
            <a:r>
              <a:rPr lang="ko-KR" altLang="en-US" sz="2000" smtClean="0">
                <a:latin typeface="+mn-ea"/>
              </a:rPr>
              <a:t>다수공급자계약  </a:t>
            </a:r>
            <a:endParaRPr lang="en-US" altLang="ko-KR" sz="2000" smtClean="0">
              <a:latin typeface="+mn-ea"/>
            </a:endParaRPr>
          </a:p>
          <a:p>
            <a:pPr fontAlgn="base" latinLnBrk="1"/>
            <a:r>
              <a:rPr lang="en-US" altLang="ko-KR" sz="2000">
                <a:latin typeface="+mn-ea"/>
              </a:rPr>
              <a:t> </a:t>
            </a:r>
            <a:r>
              <a:rPr lang="en-US" altLang="ko-KR" sz="2000" smtClean="0">
                <a:latin typeface="+mn-ea"/>
              </a:rPr>
              <a:t> •</a:t>
            </a:r>
            <a:r>
              <a:rPr lang="ko-KR" altLang="en-US" sz="2000" smtClean="0">
                <a:latin typeface="+mn-ea"/>
              </a:rPr>
              <a:t> </a:t>
            </a:r>
            <a:r>
              <a:rPr lang="ko-KR" altLang="en-US" sz="2000">
                <a:latin typeface="+mn-ea"/>
              </a:rPr>
              <a:t>「물품 다수공급자계약 특수조건」</a:t>
            </a:r>
            <a:r>
              <a:rPr lang="en-US" altLang="ko-KR" sz="2000">
                <a:latin typeface="+mn-ea"/>
              </a:rPr>
              <a:t>(</a:t>
            </a:r>
            <a:r>
              <a:rPr lang="ko-KR" altLang="en-US" sz="2000">
                <a:latin typeface="+mn-ea"/>
              </a:rPr>
              <a:t>조달청 </a:t>
            </a:r>
            <a:r>
              <a:rPr lang="ko-KR" altLang="en-US" sz="2000" smtClean="0">
                <a:latin typeface="+mn-ea"/>
              </a:rPr>
              <a:t>공고</a:t>
            </a:r>
            <a:endParaRPr lang="ko-KR" altLang="en-US" sz="2000">
              <a:latin typeface="+mn-ea"/>
            </a:endParaRPr>
          </a:p>
          <a:p>
            <a:pPr fontAlgn="base" latinLnBrk="1"/>
            <a:r>
              <a:rPr lang="ko-KR" altLang="en-US" sz="2000">
                <a:latin typeface="+mn-ea"/>
              </a:rPr>
              <a:t>  </a:t>
            </a:r>
            <a:r>
              <a:rPr lang="en-US" altLang="ko-KR" sz="2000">
                <a:latin typeface="+mn-ea"/>
              </a:rPr>
              <a:t>•</a:t>
            </a:r>
            <a:r>
              <a:rPr lang="ko-KR" altLang="en-US" sz="2000">
                <a:latin typeface="+mn-ea"/>
              </a:rPr>
              <a:t> 「다수공급자계약 전자세금계산서 관리기준」</a:t>
            </a:r>
            <a:r>
              <a:rPr lang="en-US" altLang="ko-KR" sz="2000">
                <a:latin typeface="+mn-ea"/>
              </a:rPr>
              <a:t>(</a:t>
            </a:r>
            <a:r>
              <a:rPr lang="ko-KR" altLang="en-US" sz="2000">
                <a:latin typeface="+mn-ea"/>
              </a:rPr>
              <a:t>조달청 고시</a:t>
            </a:r>
            <a:r>
              <a:rPr lang="en-US" altLang="ko-KR" sz="2000">
                <a:latin typeface="+mn-ea"/>
              </a:rPr>
              <a:t>)</a:t>
            </a:r>
            <a:endParaRPr lang="ko-KR" altLang="en-US" sz="2000">
              <a:latin typeface="+mn-ea"/>
            </a:endParaRPr>
          </a:p>
        </p:txBody>
      </p:sp>
      <p:sp>
        <p:nvSpPr>
          <p:cNvPr id="92" name="TextBox 12"/>
          <p:cNvSpPr txBox="1"/>
          <p:nvPr/>
        </p:nvSpPr>
        <p:spPr>
          <a:xfrm>
            <a:off x="1028703" y="2126347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sz="21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01</a:t>
            </a:r>
          </a:p>
        </p:txBody>
      </p:sp>
      <p:sp>
        <p:nvSpPr>
          <p:cNvPr id="95" name="TextBox 12"/>
          <p:cNvSpPr txBox="1"/>
          <p:nvPr/>
        </p:nvSpPr>
        <p:spPr>
          <a:xfrm>
            <a:off x="1028703" y="6497818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endParaRPr lang="en-US" sz="21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6. </a:t>
            </a:r>
            <a:r>
              <a:rPr lang="ko-KR" altLang="en-US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다수공급자계약</a:t>
            </a: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(MAS) </a:t>
            </a:r>
            <a:endParaRPr lang="ko-KR" altLang="en-US" sz="510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10591805" y="952500"/>
            <a:ext cx="7804151" cy="635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41100"/>
              </a:lnSpc>
            </a:pPr>
            <a:r>
              <a:rPr lang="ko-KR" altLang="en-US" sz="3500" b="1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</a:t>
            </a:r>
            <a:r>
              <a:rPr lang="ko-KR" alt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제도 개요</a:t>
            </a:r>
            <a:endParaRPr lang="en-US" altLang="ko-KR" sz="35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TextBox 12"/>
          <p:cNvSpPr txBox="1"/>
          <p:nvPr/>
        </p:nvSpPr>
        <p:spPr>
          <a:xfrm>
            <a:off x="1181103" y="2032003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endParaRPr lang="en-US" sz="21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8" name="TextBox 12"/>
          <p:cNvSpPr txBox="1"/>
          <p:nvPr/>
        </p:nvSpPr>
        <p:spPr>
          <a:xfrm>
            <a:off x="1028703" y="6583669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sz="21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02</a:t>
            </a:r>
          </a:p>
        </p:txBody>
      </p:sp>
      <p:sp>
        <p:nvSpPr>
          <p:cNvPr id="23" name="object 4"/>
          <p:cNvSpPr txBox="1"/>
          <p:nvPr/>
        </p:nvSpPr>
        <p:spPr>
          <a:xfrm>
            <a:off x="1721100" y="2004005"/>
            <a:ext cx="4572000" cy="6129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ko-KR" altLang="en-US"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다수공급자계약</a:t>
            </a:r>
            <a:r>
              <a:rPr lang="en-US" altLang="ko-KR"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(MAS) </a:t>
            </a:r>
            <a:r>
              <a:rPr lang="ko-KR" altLang="en-US"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제도</a:t>
            </a:r>
            <a:endParaRPr lang="en-US" altLang="ko-KR" sz="2600" spc="-115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</p:txBody>
      </p:sp>
      <p:sp>
        <p:nvSpPr>
          <p:cNvPr id="24" name="object 4"/>
          <p:cNvSpPr txBox="1"/>
          <p:nvPr/>
        </p:nvSpPr>
        <p:spPr>
          <a:xfrm>
            <a:off x="1721100" y="6413385"/>
            <a:ext cx="4572000" cy="53565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ko-KR" altLang="en-US"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대상 품목</a:t>
            </a:r>
            <a:endParaRPr lang="en-US" altLang="ko-KR" sz="2600" spc="-115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</p:txBody>
      </p:sp>
      <p:sp>
        <p:nvSpPr>
          <p:cNvPr id="25" name="object 4"/>
          <p:cNvSpPr txBox="1"/>
          <p:nvPr/>
        </p:nvSpPr>
        <p:spPr>
          <a:xfrm>
            <a:off x="1260000" y="7048500"/>
            <a:ext cx="16687800" cy="278281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2900" indent="-342900" fontAlgn="base" latinLnBrk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공공기관에서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공통적으로 필요로 하는 수요물자</a:t>
            </a:r>
            <a:endParaRPr lang="en-US" altLang="ko-KR" sz="24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marL="342900" indent="-342900" fontAlgn="base" latinLnBrk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품질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,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성능 또는 효율 등이 동등 이상으로 경쟁이 가능한 수요물자</a:t>
            </a:r>
            <a:endParaRPr lang="en-US" altLang="ko-KR" sz="24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marL="342900" indent="-342900" fontAlgn="base" latinLnBrk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규격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모델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이 확정되고 상용화된 수요물자</a:t>
            </a:r>
            <a:endParaRPr lang="en-US" altLang="ko-KR" sz="24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fontAlgn="base" latinLnBrk="1">
              <a:lnSpc>
                <a:spcPct val="150000"/>
              </a:lnSpc>
            </a:pP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 </a:t>
            </a:r>
            <a:r>
              <a:rPr lang="ko-KR" altLang="en-US" sz="2000" smtClean="0"/>
              <a:t>▸  </a:t>
            </a:r>
            <a:r>
              <a:rPr lang="ko-KR" altLang="en-US" sz="22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연간 납품실적이 </a:t>
            </a:r>
            <a:r>
              <a:rPr lang="en-US" altLang="ko-KR" sz="22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3</a:t>
            </a:r>
            <a:r>
              <a:rPr lang="ko-KR" altLang="en-US" sz="22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천만 원 이상인 업체가 </a:t>
            </a:r>
            <a:r>
              <a:rPr lang="en-US" altLang="ko-KR" sz="22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3</a:t>
            </a:r>
            <a:r>
              <a:rPr lang="ko-KR" altLang="en-US" sz="22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개 사 이상일 것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2400"/>
              <a:t>  </a:t>
            </a:r>
            <a:r>
              <a:rPr lang="ko-KR" altLang="en-US" sz="2400" smtClean="0"/>
              <a:t>▸ </a:t>
            </a:r>
            <a:r>
              <a:rPr lang="ko-KR" altLang="en-US" sz="22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업계 공통의 상용규격 및 시험기준이 존재할 것</a:t>
            </a:r>
            <a:endParaRPr lang="ko-KR" altLang="en-US" sz="2200"/>
          </a:p>
        </p:txBody>
      </p:sp>
      <p:cxnSp>
        <p:nvCxnSpPr>
          <p:cNvPr id="20" name="직선 연결선 19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object 13"/>
          <p:cNvSpPr txBox="1"/>
          <p:nvPr/>
        </p:nvSpPr>
        <p:spPr>
          <a:xfrm>
            <a:off x="9182101" y="4999589"/>
            <a:ext cx="7668617" cy="1011174"/>
          </a:xfrm>
          <a:prstGeom prst="rect">
            <a:avLst/>
          </a:prstGeom>
          <a:solidFill>
            <a:srgbClr val="E7F2DA"/>
          </a:solidFill>
          <a:ln w="6350">
            <a:solidFill>
              <a:srgbClr val="97CB59"/>
            </a:solidFill>
          </a:ln>
        </p:spPr>
        <p:txBody>
          <a:bodyPr vert="horz" wrap="square" lIns="0" tIns="86995" rIns="0" bIns="0" rtlCol="0">
            <a:spAutoFit/>
          </a:bodyPr>
          <a:lstStyle/>
          <a:p>
            <a:pPr fontAlgn="base" latinLnBrk="1"/>
            <a:r>
              <a:rPr lang="en-US" altLang="ko-KR" sz="2000" smtClean="0">
                <a:latin typeface="+mn-ea"/>
              </a:rPr>
              <a:t> •</a:t>
            </a:r>
            <a:r>
              <a:rPr lang="ko-KR" altLang="en-US" sz="2000" smtClean="0">
                <a:latin typeface="+mn-ea"/>
              </a:rPr>
              <a:t> </a:t>
            </a:r>
            <a:r>
              <a:rPr lang="ko-KR" altLang="en-US" sz="2000">
                <a:latin typeface="+mn-ea"/>
              </a:rPr>
              <a:t>「물품 다수공급자계약 업무처리규정」</a:t>
            </a:r>
            <a:r>
              <a:rPr lang="en-US" altLang="ko-KR" sz="2000">
                <a:latin typeface="+mn-ea"/>
              </a:rPr>
              <a:t>(</a:t>
            </a:r>
            <a:r>
              <a:rPr lang="ko-KR" altLang="en-US" sz="2000">
                <a:latin typeface="+mn-ea"/>
              </a:rPr>
              <a:t>조달청 훈령</a:t>
            </a:r>
            <a:r>
              <a:rPr lang="en-US" altLang="ko-KR" sz="2000">
                <a:latin typeface="+mn-ea"/>
              </a:rPr>
              <a:t>)</a:t>
            </a:r>
            <a:endParaRPr lang="ko-KR" altLang="en-US" sz="2000">
              <a:latin typeface="+mn-ea"/>
            </a:endParaRPr>
          </a:p>
          <a:p>
            <a:pPr fontAlgn="base" latinLnBrk="1"/>
            <a:r>
              <a:rPr lang="en-US" altLang="ko-KR" sz="2000" smtClean="0">
                <a:latin typeface="+mn-ea"/>
              </a:rPr>
              <a:t> •</a:t>
            </a:r>
            <a:r>
              <a:rPr lang="ko-KR" altLang="en-US" sz="2000" smtClean="0">
                <a:latin typeface="+mn-ea"/>
              </a:rPr>
              <a:t> </a:t>
            </a:r>
            <a:r>
              <a:rPr lang="ko-KR" altLang="en-US" sz="2000">
                <a:latin typeface="+mn-ea"/>
              </a:rPr>
              <a:t>「국가종합전자조달시스템 종합쇼핑몰 운영규정」</a:t>
            </a:r>
            <a:r>
              <a:rPr lang="en-US" altLang="ko-KR" sz="2000">
                <a:latin typeface="+mn-ea"/>
              </a:rPr>
              <a:t>(</a:t>
            </a:r>
            <a:r>
              <a:rPr lang="ko-KR" altLang="en-US" sz="2000">
                <a:latin typeface="+mn-ea"/>
              </a:rPr>
              <a:t>조달청 고시</a:t>
            </a:r>
            <a:r>
              <a:rPr lang="en-US" altLang="ko-KR" sz="2000" smtClean="0">
                <a:latin typeface="+mn-ea"/>
              </a:rPr>
              <a:t>)</a:t>
            </a:r>
          </a:p>
          <a:p>
            <a:pPr fontAlgn="base" latinLnBrk="1"/>
            <a:endParaRPr lang="ko-KR" altLang="en-US" sz="200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46083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400" y="2171700"/>
            <a:ext cx="540000" cy="540000"/>
          </a:xfrm>
          <a:prstGeom prst="rect">
            <a:avLst/>
          </a:prstGeom>
        </p:spPr>
      </p:pic>
      <p:sp>
        <p:nvSpPr>
          <p:cNvPr id="39" name="TextBox 12"/>
          <p:cNvSpPr txBox="1"/>
          <p:nvPr/>
        </p:nvSpPr>
        <p:spPr>
          <a:xfrm>
            <a:off x="1005118" y="2269721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sz="21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03</a:t>
            </a: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219073" y="625949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261676" y="2095501"/>
            <a:ext cx="12902129" cy="6096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5" name="object 4"/>
          <p:cNvSpPr txBox="1"/>
          <p:nvPr/>
        </p:nvSpPr>
        <p:spPr>
          <a:xfrm>
            <a:off x="1752600" y="2127615"/>
            <a:ext cx="4572000" cy="53565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ko-KR" altLang="en-US"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계약체결 절차</a:t>
            </a:r>
            <a:endParaRPr lang="en-US" altLang="ko-KR" sz="2600" spc="-115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</p:txBody>
      </p:sp>
      <p:sp>
        <p:nvSpPr>
          <p:cNvPr id="16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6. </a:t>
            </a:r>
            <a:r>
              <a:rPr lang="ko-KR" altLang="en-US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다수공급자계약</a:t>
            </a: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(MAS) </a:t>
            </a:r>
            <a:endParaRPr lang="ko-KR" altLang="en-US" sz="510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403804" y="8343904"/>
            <a:ext cx="15664996" cy="16389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 latinLnBrk="1">
              <a:lnSpc>
                <a:spcPct val="150000"/>
              </a:lnSpc>
            </a:pPr>
            <a:r>
              <a:rPr lang="en-US" altLang="ko-KR" sz="2000" b="1" spc="-115">
                <a:solidFill>
                  <a:srgbClr val="231F20"/>
                </a:solidFill>
                <a:latin typeface="+mn-ea"/>
                <a:cs typeface="G마켓 산스 Medium"/>
              </a:rPr>
              <a:t>&lt;</a:t>
            </a:r>
            <a:r>
              <a:rPr lang="ko-KR" altLang="en-US" sz="2000" b="1" spc="-115">
                <a:solidFill>
                  <a:srgbClr val="231F20"/>
                </a:solidFill>
                <a:latin typeface="+mn-ea"/>
                <a:cs typeface="G마켓 산스 Medium"/>
              </a:rPr>
              <a:t>공고검색</a:t>
            </a:r>
            <a:r>
              <a:rPr lang="en-US" altLang="ko-KR" sz="2000" b="1" spc="-115">
                <a:solidFill>
                  <a:srgbClr val="231F20"/>
                </a:solidFill>
                <a:latin typeface="+mn-ea"/>
                <a:cs typeface="G마켓 산스 Medium"/>
              </a:rPr>
              <a:t>&gt;</a:t>
            </a:r>
            <a:r>
              <a:rPr lang="ko-KR" altLang="en-US" sz="2000" b="1" spc="-115">
                <a:solidFill>
                  <a:srgbClr val="231F20"/>
                </a:solidFill>
                <a:latin typeface="+mn-ea"/>
                <a:cs typeface="G마켓 산스 Medium"/>
              </a:rPr>
              <a:t> </a:t>
            </a:r>
            <a:r>
              <a:rPr lang="en-US" altLang="ko-KR" sz="2000" b="1" kern="0" spc="-115">
                <a:solidFill>
                  <a:srgbClr val="231F20"/>
                </a:solidFill>
                <a:latin typeface="+mn-ea"/>
              </a:rPr>
              <a:t>    </a:t>
            </a:r>
            <a:r>
              <a:rPr lang="ko-KR" altLang="en-US" sz="2000" b="1" kern="0">
                <a:solidFill>
                  <a:srgbClr val="000000"/>
                </a:solidFill>
                <a:latin typeface="+mn-ea"/>
              </a:rPr>
              <a:t>나라장터 종합쇼핑몰</a:t>
            </a:r>
            <a:r>
              <a:rPr lang="en-US" altLang="ko-KR" sz="2000" b="1" kern="0">
                <a:solidFill>
                  <a:srgbClr val="000000"/>
                </a:solidFill>
                <a:latin typeface="+mn-ea"/>
              </a:rPr>
              <a:t>(shop.g2b.go.kr) </a:t>
            </a:r>
            <a:r>
              <a:rPr lang="ko-KR" altLang="en-US" sz="2000" b="1" kern="0">
                <a:solidFill>
                  <a:srgbClr val="000000"/>
                </a:solidFill>
                <a:latin typeface="+mn-ea"/>
              </a:rPr>
              <a:t>→ 구매공고 → 더보기 →공고구분에 ‘</a:t>
            </a:r>
            <a:r>
              <a:rPr lang="en-US" altLang="ko-KR" sz="2000" b="1" kern="0">
                <a:solidFill>
                  <a:srgbClr val="000000"/>
                </a:solidFill>
                <a:latin typeface="+mn-ea"/>
              </a:rPr>
              <a:t>MAS’</a:t>
            </a:r>
            <a:r>
              <a:rPr lang="ko-KR" altLang="en-US" sz="2000" b="1" kern="0">
                <a:solidFill>
                  <a:srgbClr val="000000"/>
                </a:solidFill>
                <a:latin typeface="+mn-ea"/>
              </a:rPr>
              <a:t>체크 → 해당 세부품명 입력 후 검색</a:t>
            </a:r>
            <a:endParaRPr lang="en-US" altLang="ko-KR" sz="2000" b="1" kern="0">
              <a:solidFill>
                <a:srgbClr val="000000"/>
              </a:solidFill>
              <a:latin typeface="+mn-ea"/>
            </a:endParaRPr>
          </a:p>
          <a:p>
            <a:pPr algn="just" fontAlgn="base" latinLnBrk="1">
              <a:lnSpc>
                <a:spcPct val="150000"/>
              </a:lnSpc>
            </a:pPr>
            <a:r>
              <a:rPr lang="en-US" altLang="ko-KR" sz="700" kern="0">
                <a:solidFill>
                  <a:srgbClr val="000000"/>
                </a:solidFill>
                <a:latin typeface="+mn-ea"/>
              </a:rPr>
              <a:t>    </a:t>
            </a:r>
            <a:endParaRPr lang="en-US" altLang="ko-KR" sz="300" kern="0">
              <a:solidFill>
                <a:srgbClr val="000000"/>
              </a:solidFill>
              <a:latin typeface="+mn-ea"/>
            </a:endParaRPr>
          </a:p>
          <a:p>
            <a:pPr fontAlgn="base" latinLnBrk="1">
              <a:lnSpc>
                <a:spcPct val="150000"/>
              </a:lnSpc>
            </a:pPr>
            <a:r>
              <a:rPr lang="ko-KR" altLang="en-US" sz="2000">
                <a:latin typeface="+mn-ea"/>
              </a:rPr>
              <a:t> ☎  신규계약 등 제품관련 문의 </a:t>
            </a:r>
            <a:r>
              <a:rPr lang="en-US" altLang="ko-KR" sz="2000">
                <a:latin typeface="+mn-ea"/>
              </a:rPr>
              <a:t>: </a:t>
            </a:r>
            <a:r>
              <a:rPr lang="ko-KR" altLang="en-US" sz="2000">
                <a:latin typeface="+mn-ea"/>
              </a:rPr>
              <a:t>종합쇼핑몰 지원센터 품명별 담당자</a:t>
            </a:r>
            <a:r>
              <a:rPr lang="en-US" altLang="ko-KR" sz="2000">
                <a:latin typeface="+mn-ea"/>
              </a:rPr>
              <a:t>(</a:t>
            </a:r>
            <a:r>
              <a:rPr lang="ko-KR" altLang="en-US" sz="2000">
                <a:latin typeface="+mn-ea"/>
              </a:rPr>
              <a:t>나라장터 종합쇼핑몰 공지사항 참고</a:t>
            </a:r>
            <a:r>
              <a:rPr lang="en-US" altLang="ko-KR" sz="2000">
                <a:latin typeface="+mn-ea"/>
              </a:rPr>
              <a:t>)</a:t>
            </a:r>
            <a:endParaRPr lang="ko-KR" altLang="en-US" sz="2000">
              <a:latin typeface="+mn-ea"/>
            </a:endParaRPr>
          </a:p>
          <a:p>
            <a:pPr fontAlgn="base" latinLnBrk="1">
              <a:lnSpc>
                <a:spcPct val="150000"/>
              </a:lnSpc>
            </a:pPr>
            <a:r>
              <a:rPr lang="ko-KR" altLang="en-US" sz="2000">
                <a:latin typeface="+mn-ea"/>
              </a:rPr>
              <a:t>       제도 관련 문의 </a:t>
            </a:r>
            <a:r>
              <a:rPr lang="en-US" altLang="ko-KR" sz="2000">
                <a:latin typeface="+mn-ea"/>
              </a:rPr>
              <a:t>: </a:t>
            </a:r>
            <a:r>
              <a:rPr lang="ko-KR" altLang="en-US" sz="2000">
                <a:latin typeface="+mn-ea"/>
              </a:rPr>
              <a:t>조달청 구매총괄과</a:t>
            </a:r>
            <a:r>
              <a:rPr lang="en-US" altLang="ko-KR" sz="2000">
                <a:latin typeface="+mn-ea"/>
              </a:rPr>
              <a:t>(070-4056-7273, 7471), </a:t>
            </a:r>
            <a:r>
              <a:rPr lang="ko-KR" altLang="en-US" sz="2000">
                <a:latin typeface="+mn-ea"/>
              </a:rPr>
              <a:t>다수공급자계약 길잡이 </a:t>
            </a:r>
            <a:r>
              <a:rPr lang="en-US" altLang="ko-KR" sz="2000">
                <a:latin typeface="+mn-ea"/>
              </a:rPr>
              <a:t>(070-4056-7266, 7293)</a:t>
            </a:r>
            <a:endParaRPr lang="ko-KR" altLang="en-US" ker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7" name="직선 연결선 16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8"/>
          <p:cNvSpPr txBox="1"/>
          <p:nvPr/>
        </p:nvSpPr>
        <p:spPr>
          <a:xfrm>
            <a:off x="10591805" y="952500"/>
            <a:ext cx="5943595" cy="635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41100"/>
              </a:lnSpc>
            </a:pPr>
            <a:r>
              <a:rPr lang="ko-KR" altLang="en-US" sz="3500" b="1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</a:t>
            </a:r>
            <a:r>
              <a:rPr lang="ko-KR" alt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계약 </a:t>
            </a:r>
            <a:r>
              <a:rPr lang="ko-KR" altLang="en-US" sz="3500" b="1" smtClean="0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체결 절차</a:t>
            </a:r>
            <a:endParaRPr lang="en-US" altLang="ko-KR" sz="35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79265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080000" y="484581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6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6. </a:t>
            </a:r>
            <a:r>
              <a:rPr lang="ko-KR" altLang="en-US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다수공급자계약</a:t>
            </a: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(MAS) </a:t>
            </a:r>
            <a:endParaRPr lang="ko-KR" altLang="en-US" sz="510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cxnSp>
        <p:nvCxnSpPr>
          <p:cNvPr id="12" name="직선 연결선 11"/>
          <p:cNvCxnSpPr/>
          <p:nvPr/>
        </p:nvCxnSpPr>
        <p:spPr>
          <a:xfrm>
            <a:off x="10800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직사각형 12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object 4"/>
          <p:cNvSpPr txBox="1"/>
          <p:nvPr/>
        </p:nvSpPr>
        <p:spPr>
          <a:xfrm>
            <a:off x="1080000" y="5340230"/>
            <a:ext cx="16858728" cy="4128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en-US" altLang="ko-KR" sz="133" spc="-115">
                <a:solidFill>
                  <a:srgbClr val="231F20"/>
                </a:solidFill>
                <a:latin typeface="+mn-ea"/>
                <a:cs typeface="G마켓 산스 Medium"/>
              </a:rPr>
              <a:t>                       </a:t>
            </a:r>
          </a:p>
          <a:p>
            <a:pPr fontAlgn="base" latinLnBrk="1"/>
            <a:r>
              <a:rPr lang="ko-KR" altLang="en-US" sz="2400">
                <a:solidFill>
                  <a:srgbClr val="231F20"/>
                </a:solidFill>
                <a:latin typeface="+mn-ea"/>
                <a:cs typeface="-윤고딕320"/>
              </a:rPr>
              <a:t>❷ 적격성 </a:t>
            </a:r>
            <a:r>
              <a:rPr lang="ko-KR" altLang="en-US" sz="2400" smtClean="0">
                <a:solidFill>
                  <a:srgbClr val="231F20"/>
                </a:solidFill>
                <a:latin typeface="+mn-ea"/>
                <a:cs typeface="-윤고딕320"/>
              </a:rPr>
              <a:t>평가</a:t>
            </a:r>
            <a:endParaRPr lang="en-US" altLang="ko-KR" sz="2400" b="1"/>
          </a:p>
        </p:txBody>
      </p:sp>
      <p:sp>
        <p:nvSpPr>
          <p:cNvPr id="23" name="object 4"/>
          <p:cNvSpPr txBox="1"/>
          <p:nvPr/>
        </p:nvSpPr>
        <p:spPr>
          <a:xfrm>
            <a:off x="1080000" y="2019300"/>
            <a:ext cx="16858728" cy="4128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en-US" altLang="ko-KR" sz="133" spc="-115">
                <a:solidFill>
                  <a:srgbClr val="231F20"/>
                </a:solidFill>
                <a:latin typeface="+mn-ea"/>
                <a:cs typeface="G마켓 산스 Medium"/>
              </a:rPr>
              <a:t>                       </a:t>
            </a:r>
          </a:p>
          <a:p>
            <a:pPr fontAlgn="base" latinLnBrk="1"/>
            <a:r>
              <a:rPr lang="ko-KR" altLang="en-US" sz="2400">
                <a:solidFill>
                  <a:srgbClr val="000000"/>
                </a:solidFill>
                <a:latin typeface="맑은 고딕" panose="020B0503020000020004" pitchFamily="50" charset="-127"/>
              </a:rPr>
              <a:t>➊ </a:t>
            </a:r>
            <a:r>
              <a:rPr lang="ko-KR" altLang="en-US" sz="2400" smtClean="0">
                <a:solidFill>
                  <a:srgbClr val="231F20"/>
                </a:solidFill>
                <a:latin typeface="+mn-ea"/>
                <a:cs typeface="-윤고딕320"/>
              </a:rPr>
              <a:t>구매공고</a:t>
            </a:r>
            <a:endParaRPr lang="en-US" altLang="ko-KR" sz="2400" b="1"/>
          </a:p>
        </p:txBody>
      </p:sp>
      <p:sp>
        <p:nvSpPr>
          <p:cNvPr id="18" name="object 7"/>
          <p:cNvSpPr txBox="1"/>
          <p:nvPr/>
        </p:nvSpPr>
        <p:spPr>
          <a:xfrm>
            <a:off x="1080000" y="2571508"/>
            <a:ext cx="15116175" cy="2421817"/>
          </a:xfrm>
          <a:prstGeom prst="rect">
            <a:avLst/>
          </a:prstGeom>
          <a:noFill/>
          <a:ln w="6350">
            <a:solidFill>
              <a:srgbClr val="447FC1"/>
            </a:solidFill>
          </a:ln>
        </p:spPr>
        <p:txBody>
          <a:bodyPr wrap="square" lIns="0" tIns="36195" rIns="0" bIns="0">
            <a:spAutoFit/>
          </a:bodyPr>
          <a:lstStyle>
            <a:lvl1pPr marL="198438" indent="-93663">
              <a:tabLst>
                <a:tab pos="2063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242888" indent="-52388">
              <a:tabLst>
                <a:tab pos="2063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2063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2063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2063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063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063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063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063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288"/>
              </a:spcBef>
              <a:buSzPct val="71000"/>
              <a:buFontTx/>
              <a:buChar char="■"/>
            </a:pPr>
            <a:r>
              <a:rPr lang="en-US" altLang="ko-KR" sz="1900" smtClean="0">
                <a:solidFill>
                  <a:srgbClr val="231F20"/>
                </a:solidFill>
                <a:latin typeface="+mn-ea"/>
              </a:rPr>
              <a:t> </a:t>
            </a:r>
            <a:r>
              <a:rPr lang="ko-KR" altLang="ko-KR" sz="1900" smtClean="0">
                <a:solidFill>
                  <a:srgbClr val="231F20"/>
                </a:solidFill>
                <a:latin typeface="+mn-ea"/>
              </a:rPr>
              <a:t>(</a:t>
            </a:r>
            <a:r>
              <a:rPr lang="ko-KR" altLang="ko-KR" sz="1900">
                <a:solidFill>
                  <a:srgbClr val="231F20"/>
                </a:solidFill>
                <a:latin typeface="+mn-ea"/>
              </a:rPr>
              <a:t>공고내용) 계약기간, 인도조건, 제출서류</a:t>
            </a:r>
            <a:r>
              <a:rPr lang="ko-KR" altLang="ko-KR" sz="1900" baseline="4000">
                <a:solidFill>
                  <a:srgbClr val="231F20"/>
                </a:solidFill>
                <a:latin typeface="+mn-ea"/>
              </a:rPr>
              <a:t>(적격성 평가 관련 서류, 가격자료, 규격서, 시험성적서 등</a:t>
            </a:r>
            <a:r>
              <a:rPr lang="ko-KR" altLang="ko-KR" sz="1900" baseline="4000" smtClean="0">
                <a:solidFill>
                  <a:srgbClr val="231F20"/>
                </a:solidFill>
                <a:latin typeface="+mn-ea"/>
              </a:rPr>
              <a:t>)</a:t>
            </a:r>
            <a:r>
              <a:rPr lang="ko-KR" altLang="ko-KR" sz="1900" smtClean="0">
                <a:solidFill>
                  <a:srgbClr val="231F20"/>
                </a:solidFill>
                <a:latin typeface="+mn-ea"/>
              </a:rPr>
              <a:t>,</a:t>
            </a:r>
            <a:r>
              <a:rPr lang="en-US" altLang="ko-KR" sz="1900" smtClean="0">
                <a:solidFill>
                  <a:srgbClr val="231F20"/>
                </a:solidFill>
                <a:latin typeface="+mn-ea"/>
              </a:rPr>
              <a:t> </a:t>
            </a:r>
            <a:r>
              <a:rPr lang="ko-KR" altLang="ko-KR" sz="1900" smtClean="0">
                <a:solidFill>
                  <a:srgbClr val="231F20"/>
                </a:solidFill>
                <a:latin typeface="+mn-ea"/>
              </a:rPr>
              <a:t>관련 </a:t>
            </a:r>
            <a:r>
              <a:rPr lang="ko-KR" altLang="ko-KR" sz="1900">
                <a:solidFill>
                  <a:srgbClr val="231F20"/>
                </a:solidFill>
                <a:latin typeface="+mn-ea"/>
              </a:rPr>
              <a:t>규정 등</a:t>
            </a:r>
            <a:endParaRPr lang="ko-KR" altLang="ko-KR" sz="1900">
              <a:solidFill>
                <a:srgbClr val="000000"/>
              </a:solidFill>
              <a:latin typeface="+mn-ea"/>
            </a:endParaRPr>
          </a:p>
          <a:p>
            <a:pPr lvl="1" eaLnBrk="1" hangingPunct="1">
              <a:lnSpc>
                <a:spcPct val="150000"/>
              </a:lnSpc>
              <a:spcBef>
                <a:spcPts val="450"/>
              </a:spcBef>
              <a:buFont typeface="Minion Pro Cond" pitchFamily="18" charset="0"/>
              <a:buChar char="•"/>
            </a:pPr>
            <a:r>
              <a:rPr lang="en-US" altLang="ko-KR" sz="1900" smtClean="0">
                <a:solidFill>
                  <a:srgbClr val="231F20"/>
                </a:solidFill>
                <a:latin typeface="+mn-ea"/>
              </a:rPr>
              <a:t> </a:t>
            </a:r>
            <a:r>
              <a:rPr lang="ko-KR" altLang="ko-KR" sz="1900" smtClean="0">
                <a:solidFill>
                  <a:srgbClr val="231F20"/>
                </a:solidFill>
                <a:latin typeface="+mn-ea"/>
              </a:rPr>
              <a:t>입찰참가자격 </a:t>
            </a:r>
            <a:r>
              <a:rPr lang="ko-KR" altLang="ko-KR" sz="1900">
                <a:solidFill>
                  <a:srgbClr val="231F20"/>
                </a:solidFill>
                <a:latin typeface="+mn-ea"/>
              </a:rPr>
              <a:t>: 중소기업자, 국내 제조(직접생산)업체, 관련 면허 또는 인증 등</a:t>
            </a:r>
            <a:endParaRPr lang="ko-KR" altLang="ko-KR" sz="1900">
              <a:solidFill>
                <a:srgbClr val="000000"/>
              </a:solidFill>
              <a:latin typeface="+mn-ea"/>
            </a:endParaRPr>
          </a:p>
          <a:p>
            <a:pPr lvl="1" eaLnBrk="1" hangingPunct="1">
              <a:lnSpc>
                <a:spcPct val="150000"/>
              </a:lnSpc>
              <a:spcBef>
                <a:spcPts val="213"/>
              </a:spcBef>
              <a:buFont typeface="Minion Pro Cond" pitchFamily="18" charset="0"/>
              <a:buChar char="•"/>
            </a:pPr>
            <a:r>
              <a:rPr lang="en-US" altLang="ko-KR" sz="1900" smtClean="0">
                <a:solidFill>
                  <a:srgbClr val="231F20"/>
                </a:solidFill>
                <a:latin typeface="+mn-ea"/>
              </a:rPr>
              <a:t> </a:t>
            </a:r>
            <a:r>
              <a:rPr lang="ko-KR" altLang="ko-KR" sz="1900">
                <a:solidFill>
                  <a:srgbClr val="231F20"/>
                </a:solidFill>
                <a:latin typeface="+mn-ea"/>
              </a:rPr>
              <a:t>공통상용규격, 시험기준, 업체별 계약 규격 수 등 별도 명시</a:t>
            </a:r>
            <a:endParaRPr lang="ko-KR" altLang="ko-KR" sz="1900">
              <a:solidFill>
                <a:srgbClr val="000000"/>
              </a:solidFill>
              <a:latin typeface="+mn-ea"/>
            </a:endParaRPr>
          </a:p>
          <a:p>
            <a:pPr eaLnBrk="1" hangingPunct="1">
              <a:lnSpc>
                <a:spcPct val="150000"/>
              </a:lnSpc>
              <a:spcBef>
                <a:spcPts val="425"/>
              </a:spcBef>
              <a:buSzPct val="71000"/>
              <a:buFontTx/>
              <a:buChar char="■"/>
            </a:pPr>
            <a:r>
              <a:rPr lang="en-US" altLang="ko-KR" sz="1900" smtClean="0">
                <a:solidFill>
                  <a:srgbClr val="231F20"/>
                </a:solidFill>
                <a:latin typeface="+mn-ea"/>
              </a:rPr>
              <a:t> </a:t>
            </a:r>
            <a:r>
              <a:rPr lang="ko-KR" altLang="ko-KR" sz="1900" smtClean="0">
                <a:solidFill>
                  <a:srgbClr val="231F20"/>
                </a:solidFill>
                <a:latin typeface="+mn-ea"/>
              </a:rPr>
              <a:t>(</a:t>
            </a:r>
            <a:r>
              <a:rPr lang="ko-KR" altLang="ko-KR" sz="1900">
                <a:solidFill>
                  <a:srgbClr val="231F20"/>
                </a:solidFill>
                <a:latin typeface="+mn-ea"/>
              </a:rPr>
              <a:t>공고기간) 10년 원칙(구매업무심의회를 거쳐 공고기간 조정 가능)</a:t>
            </a:r>
            <a:endParaRPr lang="ko-KR" altLang="ko-KR" sz="1900">
              <a:solidFill>
                <a:srgbClr val="000000"/>
              </a:solidFill>
              <a:latin typeface="+mn-ea"/>
            </a:endParaRPr>
          </a:p>
          <a:p>
            <a:pPr eaLnBrk="1" hangingPunct="1">
              <a:lnSpc>
                <a:spcPct val="150000"/>
              </a:lnSpc>
              <a:spcBef>
                <a:spcPts val="413"/>
              </a:spcBef>
              <a:buSzPct val="71000"/>
              <a:buFontTx/>
              <a:buChar char="■"/>
            </a:pPr>
            <a:r>
              <a:rPr lang="en-US" altLang="ko-KR" sz="1900" smtClean="0">
                <a:solidFill>
                  <a:srgbClr val="231F20"/>
                </a:solidFill>
                <a:latin typeface="+mn-ea"/>
              </a:rPr>
              <a:t> </a:t>
            </a:r>
            <a:r>
              <a:rPr lang="ko-KR" altLang="ko-KR" sz="1900" smtClean="0">
                <a:solidFill>
                  <a:srgbClr val="231F20"/>
                </a:solidFill>
                <a:latin typeface="+mn-ea"/>
              </a:rPr>
              <a:t>(</a:t>
            </a:r>
            <a:r>
              <a:rPr lang="ko-KR" altLang="ko-KR" sz="1900">
                <a:solidFill>
                  <a:srgbClr val="231F20"/>
                </a:solidFill>
                <a:latin typeface="+mn-ea"/>
              </a:rPr>
              <a:t>차기공고) 구매입찰공고 종료일 기준 6개월 전에 차기공고 게시</a:t>
            </a:r>
            <a:endParaRPr lang="ko-KR" altLang="ko-KR" sz="190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24" name="object 10"/>
          <p:cNvSpPr txBox="1"/>
          <p:nvPr/>
        </p:nvSpPr>
        <p:spPr>
          <a:xfrm>
            <a:off x="1080000" y="5907406"/>
            <a:ext cx="15163443" cy="3808094"/>
          </a:xfrm>
          <a:prstGeom prst="rect">
            <a:avLst/>
          </a:prstGeom>
          <a:noFill/>
          <a:ln w="6350">
            <a:solidFill>
              <a:srgbClr val="447FC1"/>
            </a:solidFill>
          </a:ln>
        </p:spPr>
        <p:txBody>
          <a:bodyPr wrap="square" lIns="0" tIns="67945" rIns="0" bIns="0">
            <a:spAutoFit/>
          </a:bodyPr>
          <a:lstStyle>
            <a:lvl1pPr marL="203200" indent="-98425">
              <a:tabLst>
                <a:tab pos="203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242888" indent="-52388">
              <a:tabLst>
                <a:tab pos="203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203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203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203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03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03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03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03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538"/>
              </a:spcBef>
              <a:buSzPct val="71000"/>
              <a:buFontTx/>
              <a:buChar char="■"/>
            </a:pPr>
            <a:r>
              <a:rPr lang="en-US" altLang="ko-KR" sz="1900" smtClean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결격사유가 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없고 입찰참가자격을 충족하는 경우 적격자로 선정</a:t>
            </a:r>
            <a:endParaRPr lang="ko-KR" altLang="ko-KR" sz="1900">
              <a:solidFill>
                <a:srgbClr val="000000"/>
              </a:solidFill>
              <a:latin typeface="+mj-ea"/>
              <a:ea typeface="+mj-ea"/>
            </a:endParaRPr>
          </a:p>
          <a:p>
            <a:pPr lvl="1" eaLnBrk="1" hangingPunct="1">
              <a:lnSpc>
                <a:spcPct val="150000"/>
              </a:lnSpc>
              <a:spcBef>
                <a:spcPts val="450"/>
              </a:spcBef>
              <a:buFont typeface="Minion Pro Cond" pitchFamily="18" charset="0"/>
              <a:buChar char="•"/>
            </a:pPr>
            <a:r>
              <a:rPr lang="en-US" altLang="ko-KR" sz="1900" smtClean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결격사유 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: 신용평가등급 B- 미만, 부도 또는 파산상태인 업체</a:t>
            </a:r>
            <a:endParaRPr lang="ko-KR" altLang="ko-KR" sz="1900">
              <a:solidFill>
                <a:srgbClr val="000000"/>
              </a:solidFill>
              <a:latin typeface="+mj-ea"/>
              <a:ea typeface="+mj-ea"/>
            </a:endParaRPr>
          </a:p>
          <a:p>
            <a:pPr eaLnBrk="1" hangingPunct="1">
              <a:lnSpc>
                <a:spcPct val="150000"/>
              </a:lnSpc>
              <a:spcBef>
                <a:spcPts val="275"/>
              </a:spcBef>
            </a:pPr>
            <a:r>
              <a:rPr lang="en-US" altLang="ko-KR" sz="190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en-US" altLang="ko-KR" sz="1900" smtClean="0">
                <a:solidFill>
                  <a:srgbClr val="231F20"/>
                </a:solidFill>
                <a:latin typeface="+mj-ea"/>
                <a:ea typeface="+mj-ea"/>
              </a:rPr>
              <a:t> 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(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단, 창업 3년 이내의 제조(물품) 또는 서비스(용역) 업체의 경우 신용평가등급 면제)</a:t>
            </a:r>
            <a:endParaRPr lang="ko-KR" altLang="ko-KR" sz="1900">
              <a:solidFill>
                <a:srgbClr val="000000"/>
              </a:solidFill>
              <a:latin typeface="+mj-ea"/>
              <a:ea typeface="+mj-ea"/>
            </a:endParaRPr>
          </a:p>
          <a:p>
            <a:pPr lvl="1" eaLnBrk="1" hangingPunct="1">
              <a:lnSpc>
                <a:spcPct val="150000"/>
              </a:lnSpc>
              <a:spcBef>
                <a:spcPts val="163"/>
              </a:spcBef>
              <a:buFont typeface="Minion Pro Cond" pitchFamily="18" charset="0"/>
              <a:buChar char="•"/>
            </a:pPr>
            <a:r>
              <a:rPr lang="en-US" altLang="ko-KR" sz="1900" smtClean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신용평가등급 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: 가장 최근의 신용평가등급으로 하되, 동일 날짜에 다수의 신용평가등급이 있는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경우 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가장 낮은 평가등급 </a:t>
            </a:r>
            <a:r>
              <a:rPr lang="en-US" altLang="ko-KR" sz="1900" smtClean="0">
                <a:solidFill>
                  <a:srgbClr val="231F20"/>
                </a:solidFill>
                <a:latin typeface="+mj-ea"/>
                <a:ea typeface="+mj-ea"/>
              </a:rPr>
              <a:t>   </a:t>
            </a:r>
          </a:p>
          <a:p>
            <a:pPr marL="190500" lvl="1" indent="0" eaLnBrk="1" hangingPunct="1">
              <a:lnSpc>
                <a:spcPct val="150000"/>
              </a:lnSpc>
              <a:spcBef>
                <a:spcPts val="163"/>
              </a:spcBef>
            </a:pPr>
            <a:r>
              <a:rPr lang="en-US" altLang="ko-KR" sz="1900" smtClean="0">
                <a:solidFill>
                  <a:srgbClr val="231F20"/>
                </a:solidFill>
                <a:latin typeface="+mj-ea"/>
                <a:ea typeface="+mj-ea"/>
              </a:rPr>
              <a:t> 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적용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(사전자격심사에도 동일 적용)</a:t>
            </a:r>
            <a:endParaRPr lang="ko-KR" altLang="ko-KR" sz="1900">
              <a:solidFill>
                <a:srgbClr val="000000"/>
              </a:solidFill>
              <a:latin typeface="+mj-ea"/>
              <a:ea typeface="+mj-ea"/>
            </a:endParaRPr>
          </a:p>
          <a:p>
            <a:pPr eaLnBrk="1" hangingPunct="1">
              <a:lnSpc>
                <a:spcPct val="150000"/>
              </a:lnSpc>
              <a:spcBef>
                <a:spcPts val="425"/>
              </a:spcBef>
              <a:buSzPct val="71000"/>
              <a:buFontTx/>
              <a:buChar char="■"/>
            </a:pPr>
            <a:r>
              <a:rPr lang="en-US" altLang="ko-KR" sz="1900" smtClean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적격성평가 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서류 제출(종합쇼핑몰지원센터)</a:t>
            </a:r>
            <a:endParaRPr lang="ko-KR" altLang="ko-KR" sz="1900">
              <a:solidFill>
                <a:srgbClr val="000000"/>
              </a:solidFill>
              <a:latin typeface="+mj-ea"/>
              <a:ea typeface="+mj-ea"/>
            </a:endParaRPr>
          </a:p>
          <a:p>
            <a:pPr lvl="1" eaLnBrk="1" hangingPunct="1">
              <a:lnSpc>
                <a:spcPct val="150000"/>
              </a:lnSpc>
              <a:spcBef>
                <a:spcPts val="50"/>
              </a:spcBef>
              <a:buFont typeface="Minion Pro Cond" pitchFamily="18" charset="0"/>
              <a:buChar char="•"/>
            </a:pPr>
            <a:r>
              <a:rPr lang="en-US" altLang="ko-KR" sz="1900" smtClean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적격성평가 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신청서, 자기평가 및 심사표, 신용평가등급확인서, 입찰참가자격 관련 서류, 규격서 및 	시험성적서 등 제출</a:t>
            </a:r>
            <a:endParaRPr lang="ko-KR" altLang="ko-KR" sz="1900">
              <a:solidFill>
                <a:srgbClr val="000000"/>
              </a:solidFill>
              <a:latin typeface="+mj-ea"/>
              <a:ea typeface="+mj-ea"/>
            </a:endParaRPr>
          </a:p>
          <a:p>
            <a:pPr lvl="1" eaLnBrk="1" hangingPunct="1">
              <a:lnSpc>
                <a:spcPct val="150000"/>
              </a:lnSpc>
              <a:spcBef>
                <a:spcPts val="288"/>
              </a:spcBef>
              <a:buFont typeface="Minion Pro Cond" pitchFamily="18" charset="0"/>
              <a:buChar char="•"/>
            </a:pPr>
            <a:r>
              <a:rPr lang="en-US" altLang="ko-KR" sz="1900" smtClean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다수공급자계약 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기본교육(사이버강의) 의무 수강 후 적격성평가 신청</a:t>
            </a:r>
            <a:endParaRPr lang="ko-KR" altLang="ko-KR" sz="190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10591805" y="952500"/>
            <a:ext cx="6476995" cy="635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41100"/>
              </a:lnSpc>
            </a:pPr>
            <a:r>
              <a:rPr lang="ko-KR" altLang="en-US" sz="3500" b="1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</a:t>
            </a:r>
            <a:r>
              <a:rPr lang="ko-KR" alt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계약 </a:t>
            </a:r>
            <a:r>
              <a:rPr lang="ko-KR" altLang="en-US" sz="3500" b="1" smtClean="0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체결 절차</a:t>
            </a:r>
            <a:endParaRPr lang="en-US" altLang="ko-KR" sz="35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20451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260000" y="484581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6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6. </a:t>
            </a:r>
            <a:r>
              <a:rPr lang="ko-KR" altLang="en-US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다수공급자계약</a:t>
            </a: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(MAS) </a:t>
            </a:r>
            <a:endParaRPr lang="ko-KR" altLang="en-US" sz="510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cxnSp>
        <p:nvCxnSpPr>
          <p:cNvPr id="12" name="직선 연결선 11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직사각형 12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object 4"/>
          <p:cNvSpPr txBox="1"/>
          <p:nvPr/>
        </p:nvSpPr>
        <p:spPr>
          <a:xfrm>
            <a:off x="1260000" y="6715849"/>
            <a:ext cx="16858728" cy="4128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en-US" altLang="ko-KR" sz="133" spc="-115">
                <a:solidFill>
                  <a:srgbClr val="231F20"/>
                </a:solidFill>
                <a:latin typeface="+mn-ea"/>
                <a:cs typeface="G마켓 산스 Medium"/>
              </a:rPr>
              <a:t>                       </a:t>
            </a:r>
          </a:p>
          <a:p>
            <a:pPr fontAlgn="base" latinLnBrk="1"/>
            <a:r>
              <a:rPr lang="ko-KR" altLang="en-US" sz="2400">
                <a:solidFill>
                  <a:srgbClr val="231F20"/>
                </a:solidFill>
                <a:latin typeface="+mn-ea"/>
                <a:cs typeface="-윤고딕320"/>
              </a:rPr>
              <a:t>❹ 협상품목 </a:t>
            </a:r>
            <a:r>
              <a:rPr lang="ko-KR" altLang="en-US" sz="2400" smtClean="0">
                <a:solidFill>
                  <a:srgbClr val="231F20"/>
                </a:solidFill>
                <a:latin typeface="+mn-ea"/>
                <a:cs typeface="-윤고딕320"/>
              </a:rPr>
              <a:t>승인</a:t>
            </a:r>
            <a:endParaRPr lang="en-US" altLang="ko-KR" sz="2400" b="1"/>
          </a:p>
        </p:txBody>
      </p:sp>
      <p:sp>
        <p:nvSpPr>
          <p:cNvPr id="23" name="object 4"/>
          <p:cNvSpPr txBox="1"/>
          <p:nvPr/>
        </p:nvSpPr>
        <p:spPr>
          <a:xfrm>
            <a:off x="1260000" y="1892823"/>
            <a:ext cx="16858728" cy="4128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en-US" altLang="ko-KR" sz="133" spc="-115">
                <a:solidFill>
                  <a:srgbClr val="231F20"/>
                </a:solidFill>
                <a:latin typeface="+mn-ea"/>
                <a:cs typeface="G마켓 산스 Medium"/>
              </a:rPr>
              <a:t>                       </a:t>
            </a:r>
          </a:p>
          <a:p>
            <a:pPr fontAlgn="base" latinLnBrk="1"/>
            <a:r>
              <a:rPr lang="ko-KR" altLang="en-US" sz="2400">
                <a:solidFill>
                  <a:srgbClr val="231F20"/>
                </a:solidFill>
                <a:latin typeface="+mn-ea"/>
                <a:cs typeface="-윤고딕320"/>
              </a:rPr>
              <a:t>❸ </a:t>
            </a:r>
            <a:r>
              <a:rPr lang="ko-KR" altLang="en-US" sz="2400" smtClean="0">
                <a:solidFill>
                  <a:srgbClr val="231F20"/>
                </a:solidFill>
                <a:latin typeface="+mn-ea"/>
                <a:cs typeface="-윤고딕320"/>
              </a:rPr>
              <a:t>사전심사</a:t>
            </a:r>
            <a:endParaRPr lang="en-US" altLang="ko-KR" sz="2400" b="1"/>
          </a:p>
        </p:txBody>
      </p:sp>
      <p:sp>
        <p:nvSpPr>
          <p:cNvPr id="19" name="object 5"/>
          <p:cNvSpPr txBox="1"/>
          <p:nvPr/>
        </p:nvSpPr>
        <p:spPr>
          <a:xfrm>
            <a:off x="1260000" y="2410756"/>
            <a:ext cx="15210711" cy="3897221"/>
          </a:xfrm>
          <a:prstGeom prst="rect">
            <a:avLst/>
          </a:prstGeom>
          <a:noFill/>
          <a:ln w="6350">
            <a:solidFill>
              <a:srgbClr val="447FC1"/>
            </a:solidFill>
          </a:ln>
        </p:spPr>
        <p:txBody>
          <a:bodyPr wrap="square" lIns="0" tIns="41910" rIns="0" bIns="0">
            <a:spAutoFit/>
          </a:bodyPr>
          <a:lstStyle>
            <a:lvl1pPr marL="188913" indent="-84138"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258763" indent="-63500"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ts val="325"/>
              </a:spcBef>
              <a:buSzPct val="71000"/>
              <a:buFontTx/>
              <a:buChar char="■"/>
            </a:pPr>
            <a:r>
              <a:rPr lang="en-US" altLang="ko-KR" sz="190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(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대상품명) 14개 세부품명</a:t>
            </a:r>
            <a:endParaRPr lang="ko-KR" altLang="ko-KR" sz="1900">
              <a:solidFill>
                <a:srgbClr val="000000"/>
              </a:solidFill>
              <a:latin typeface="+mj-ea"/>
              <a:ea typeface="+mj-ea"/>
            </a:endParaRPr>
          </a:p>
          <a:p>
            <a:pPr lvl="1" algn="just" eaLnBrk="1" hangingPunct="1">
              <a:lnSpc>
                <a:spcPct val="150000"/>
              </a:lnSpc>
              <a:spcBef>
                <a:spcPts val="263"/>
              </a:spcBef>
              <a:buFont typeface="Minion Pro Cond" pitchFamily="18" charset="0"/>
              <a:buChar char="•"/>
            </a:pPr>
            <a:r>
              <a:rPr lang="en-US" altLang="ko-KR" sz="1900" smtClean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체육시설탄성포장재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, 어린이놀이시설탄성포장재, 미끄럼방지포장재, 도막형바닥재, 철제가드레일, 	철제도로중앙분리대, 철제교량난간, </a:t>
            </a:r>
            <a:r>
              <a:rPr lang="en-US" altLang="ko-KR" sz="1900" smtClean="0">
                <a:solidFill>
                  <a:srgbClr val="231F20"/>
                </a:solidFill>
                <a:latin typeface="+mj-ea"/>
                <a:ea typeface="+mj-ea"/>
              </a:rPr>
              <a:t> </a:t>
            </a:r>
          </a:p>
          <a:p>
            <a:pPr marL="195263" lvl="1" indent="0" algn="just" eaLnBrk="1" hangingPunct="1">
              <a:lnSpc>
                <a:spcPct val="150000"/>
              </a:lnSpc>
              <a:spcBef>
                <a:spcPts val="263"/>
              </a:spcBef>
            </a:pPr>
            <a:r>
              <a:rPr lang="en-US" altLang="ko-KR" sz="1900" smtClean="0">
                <a:solidFill>
                  <a:srgbClr val="231F20"/>
                </a:solidFill>
                <a:latin typeface="+mj-ea"/>
                <a:ea typeface="+mj-ea"/>
              </a:rPr>
              <a:t> 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알루미늄제도로중앙분리대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, 알루미늄제교량난간,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낙석방지책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, 차선분리대, 흙콘크리트, 구조물용충격완충장치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, 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단부처리용충격완충장치</a:t>
            </a:r>
            <a:endParaRPr lang="ko-KR" altLang="ko-KR" sz="1900">
              <a:solidFill>
                <a:srgbClr val="000000"/>
              </a:solidFill>
              <a:latin typeface="+mj-ea"/>
              <a:ea typeface="+mj-ea"/>
            </a:endParaRPr>
          </a:p>
          <a:p>
            <a:pPr lvl="1" algn="just" eaLnBrk="1" hangingPunct="1">
              <a:lnSpc>
                <a:spcPct val="150000"/>
              </a:lnSpc>
              <a:spcBef>
                <a:spcPts val="513"/>
              </a:spcBef>
              <a:buFont typeface="Minion Pro Cond" pitchFamily="18" charset="0"/>
              <a:buChar char="•"/>
            </a:pPr>
            <a:r>
              <a:rPr lang="en-US" altLang="ko-KR" sz="1900" smtClean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국민 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안전, 생활에 중요한 영향을 미치고 품질관리가 중요한 품명에 대해 사전자격심사 적용</a:t>
            </a:r>
            <a:endParaRPr lang="ko-KR" altLang="ko-KR" sz="1900">
              <a:solidFill>
                <a:srgbClr val="000000"/>
              </a:solidFill>
              <a:latin typeface="+mj-ea"/>
              <a:ea typeface="+mj-ea"/>
            </a:endParaRPr>
          </a:p>
          <a:p>
            <a:pPr eaLnBrk="1" hangingPunct="1">
              <a:lnSpc>
                <a:spcPct val="150000"/>
              </a:lnSpc>
              <a:spcBef>
                <a:spcPts val="425"/>
              </a:spcBef>
              <a:buSzPct val="71000"/>
              <a:buFontTx/>
              <a:buChar char="■"/>
            </a:pPr>
            <a:r>
              <a:rPr lang="en-US" altLang="ko-KR" sz="190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(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평가항목) 납품실적, 기술능력, 경영상태, 품질관리, 사후관리, 신인도</a:t>
            </a:r>
            <a:endParaRPr lang="ko-KR" altLang="ko-KR" sz="1900">
              <a:solidFill>
                <a:srgbClr val="000000"/>
              </a:solidFill>
              <a:latin typeface="+mj-ea"/>
              <a:ea typeface="+mj-ea"/>
            </a:endParaRPr>
          </a:p>
          <a:p>
            <a:pPr eaLnBrk="1" hangingPunct="1">
              <a:lnSpc>
                <a:spcPct val="150000"/>
              </a:lnSpc>
              <a:spcBef>
                <a:spcPts val="413"/>
              </a:spcBef>
              <a:buSzPct val="71000"/>
              <a:buFontTx/>
              <a:buChar char="■"/>
            </a:pPr>
            <a:r>
              <a:rPr lang="en-US" altLang="ko-KR" sz="190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(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선정기준) 1차년도 공고 (65점 이상), 2차년도 이후 공고 (70점 이상)</a:t>
            </a:r>
            <a:endParaRPr lang="ko-KR" altLang="ko-KR" sz="1900">
              <a:solidFill>
                <a:srgbClr val="000000"/>
              </a:solidFill>
              <a:latin typeface="+mj-ea"/>
              <a:ea typeface="+mj-ea"/>
            </a:endParaRPr>
          </a:p>
          <a:p>
            <a:pPr eaLnBrk="1" hangingPunct="1">
              <a:lnSpc>
                <a:spcPct val="150000"/>
              </a:lnSpc>
              <a:spcBef>
                <a:spcPts val="413"/>
              </a:spcBef>
              <a:buSzPct val="71000"/>
              <a:buFontTx/>
              <a:buChar char="■"/>
            </a:pPr>
            <a:r>
              <a:rPr lang="en-US" altLang="ko-KR" sz="190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(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결격사유) 입찰참가자격 미충족, 신용평가등급 B- 미만 또는 부도·파산상태인 업체</a:t>
            </a:r>
            <a:endParaRPr lang="ko-KR" altLang="ko-KR" sz="1900">
              <a:solidFill>
                <a:srgbClr val="000000"/>
              </a:solidFill>
              <a:latin typeface="+mj-ea"/>
              <a:ea typeface="+mj-ea"/>
            </a:endParaRPr>
          </a:p>
          <a:p>
            <a:pPr eaLnBrk="1" hangingPunct="1">
              <a:lnSpc>
                <a:spcPct val="150000"/>
              </a:lnSpc>
              <a:spcBef>
                <a:spcPts val="413"/>
              </a:spcBef>
              <a:buSzPct val="71000"/>
              <a:buFontTx/>
              <a:buChar char="■"/>
            </a:pPr>
            <a:r>
              <a:rPr lang="en-US" altLang="ko-KR" sz="190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다수공급자계약 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기본교육(사이버강의) 의무 수강 후 사전자격심사 신청</a:t>
            </a:r>
            <a:endParaRPr lang="ko-KR" altLang="ko-KR" sz="190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20" name="object 8"/>
          <p:cNvSpPr txBox="1"/>
          <p:nvPr/>
        </p:nvSpPr>
        <p:spPr>
          <a:xfrm>
            <a:off x="1260000" y="7193037"/>
            <a:ext cx="15210711" cy="2266005"/>
          </a:xfrm>
          <a:prstGeom prst="rect">
            <a:avLst/>
          </a:prstGeom>
          <a:noFill/>
          <a:ln w="6350">
            <a:solidFill>
              <a:srgbClr val="447FC1"/>
            </a:solidFill>
          </a:ln>
        </p:spPr>
        <p:txBody>
          <a:bodyPr wrap="square" lIns="0" tIns="46990" rIns="0" bIns="0">
            <a:spAutoFit/>
          </a:bodyPr>
          <a:lstStyle>
            <a:lvl1pPr marL="192088" indent="-87313">
              <a:tabLst>
                <a:tab pos="1920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258763" indent="-63500">
              <a:tabLst>
                <a:tab pos="1920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1920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1920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1920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920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920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920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920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375"/>
              </a:spcBef>
              <a:buSzPct val="71000"/>
              <a:buFontTx/>
              <a:buChar char="■"/>
            </a:pPr>
            <a:r>
              <a:rPr lang="en-US" altLang="ko-KR" smtClean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altLang="ko-KR" smtClean="0">
                <a:solidFill>
                  <a:srgbClr val="231F20"/>
                </a:solidFill>
                <a:latin typeface="+mj-ea"/>
                <a:ea typeface="+mj-ea"/>
              </a:rPr>
              <a:t>물품식별번호를 </a:t>
            </a:r>
            <a:r>
              <a:rPr lang="ko-KR" altLang="ko-KR">
                <a:solidFill>
                  <a:srgbClr val="231F20"/>
                </a:solidFill>
                <a:latin typeface="+mj-ea"/>
                <a:ea typeface="+mj-ea"/>
              </a:rPr>
              <a:t>부여받은 품목의 규격서 등 자료를 나라장터로 제출</a:t>
            </a:r>
            <a:endParaRPr lang="ko-KR" altLang="ko-KR">
              <a:solidFill>
                <a:srgbClr val="000000"/>
              </a:solidFill>
              <a:latin typeface="+mj-ea"/>
              <a:ea typeface="+mj-ea"/>
            </a:endParaRPr>
          </a:p>
          <a:p>
            <a:pPr lvl="1" eaLnBrk="1" hangingPunct="1">
              <a:lnSpc>
                <a:spcPct val="150000"/>
              </a:lnSpc>
              <a:spcBef>
                <a:spcPts val="275"/>
              </a:spcBef>
              <a:buFont typeface="Minion Pro Cond" pitchFamily="18" charset="0"/>
              <a:buChar char="•"/>
            </a:pPr>
            <a:r>
              <a:rPr lang="en-US" altLang="ko-KR" smtClean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altLang="ko-KR" smtClean="0">
                <a:solidFill>
                  <a:srgbClr val="231F20"/>
                </a:solidFill>
                <a:latin typeface="+mj-ea"/>
                <a:ea typeface="+mj-ea"/>
              </a:rPr>
              <a:t>협상대상 </a:t>
            </a:r>
            <a:r>
              <a:rPr lang="ko-KR" altLang="ko-KR">
                <a:solidFill>
                  <a:srgbClr val="231F20"/>
                </a:solidFill>
                <a:latin typeface="+mj-ea"/>
                <a:ea typeface="+mj-ea"/>
              </a:rPr>
              <a:t>배제 품목 : 시험기준 미달, 공통상용규격과 상이, 업체별 계약규격수 초과</a:t>
            </a:r>
            <a:r>
              <a:rPr lang="ko-KR" altLang="ko-KR" baseline="4000">
                <a:solidFill>
                  <a:srgbClr val="231F20"/>
                </a:solidFill>
                <a:latin typeface="+mj-ea"/>
                <a:ea typeface="+mj-ea"/>
              </a:rPr>
              <a:t>(단, 공고서에 	별도 명시한 경우)</a:t>
            </a:r>
            <a:r>
              <a:rPr lang="ko-KR" altLang="ko-KR">
                <a:solidFill>
                  <a:srgbClr val="231F20"/>
                </a:solidFill>
                <a:latin typeface="+mj-ea"/>
                <a:ea typeface="+mj-ea"/>
              </a:rPr>
              <a:t>, 특허 관련 분쟁이 있는 경우, </a:t>
            </a:r>
            <a:r>
              <a:rPr lang="en-US" altLang="ko-KR" smtClean="0">
                <a:solidFill>
                  <a:srgbClr val="231F20"/>
                </a:solidFill>
                <a:latin typeface="+mj-ea"/>
                <a:ea typeface="+mj-ea"/>
              </a:rPr>
              <a:t> </a:t>
            </a:r>
          </a:p>
          <a:p>
            <a:pPr marL="195263" lvl="1" indent="0" eaLnBrk="1" hangingPunct="1">
              <a:lnSpc>
                <a:spcPct val="150000"/>
              </a:lnSpc>
              <a:spcBef>
                <a:spcPts val="275"/>
              </a:spcBef>
            </a:pPr>
            <a:r>
              <a:rPr lang="en-US" altLang="ko-KR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en-US" altLang="ko-KR" smtClean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altLang="ko-KR" smtClean="0">
                <a:solidFill>
                  <a:srgbClr val="231F20"/>
                </a:solidFill>
                <a:latin typeface="+mj-ea"/>
                <a:ea typeface="+mj-ea"/>
              </a:rPr>
              <a:t>경쟁성립 </a:t>
            </a:r>
            <a:r>
              <a:rPr lang="ko-KR" altLang="ko-KR">
                <a:solidFill>
                  <a:srgbClr val="231F20"/>
                </a:solidFill>
                <a:latin typeface="+mj-ea"/>
                <a:ea typeface="+mj-ea"/>
              </a:rPr>
              <a:t>불가 물품</a:t>
            </a:r>
            <a:endParaRPr lang="ko-KR" altLang="ko-KR">
              <a:solidFill>
                <a:srgbClr val="000000"/>
              </a:solidFill>
              <a:latin typeface="+mj-ea"/>
              <a:ea typeface="+mj-ea"/>
            </a:endParaRPr>
          </a:p>
          <a:p>
            <a:pPr lvl="1" eaLnBrk="1" hangingPunct="1">
              <a:lnSpc>
                <a:spcPct val="150000"/>
              </a:lnSpc>
              <a:spcBef>
                <a:spcPts val="300"/>
              </a:spcBef>
              <a:buFont typeface="Minion Pro Cond" pitchFamily="18" charset="0"/>
              <a:buChar char="•"/>
            </a:pPr>
            <a:r>
              <a:rPr lang="en-US" altLang="ko-KR" smtClean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altLang="ko-KR" spc="-150" smtClean="0">
                <a:solidFill>
                  <a:srgbClr val="231F20"/>
                </a:solidFill>
                <a:latin typeface="+mj-ea"/>
                <a:ea typeface="+mj-ea"/>
              </a:rPr>
              <a:t>신규물품 </a:t>
            </a:r>
            <a:r>
              <a:rPr lang="ko-KR" altLang="ko-KR" spc="-150">
                <a:solidFill>
                  <a:srgbClr val="231F20"/>
                </a:solidFill>
                <a:latin typeface="+mj-ea"/>
                <a:ea typeface="+mj-ea"/>
              </a:rPr>
              <a:t>납품실적 증빙자료 : 공고서에서 신규 계약 품목에 대한 납품실적을 요구하는 물품에 </a:t>
            </a:r>
            <a:r>
              <a:rPr lang="ko-KR" altLang="ko-KR" spc="-150" smtClean="0">
                <a:solidFill>
                  <a:srgbClr val="231F20"/>
                </a:solidFill>
                <a:latin typeface="+mj-ea"/>
                <a:ea typeface="+mj-ea"/>
              </a:rPr>
              <a:t>대한 </a:t>
            </a:r>
            <a:r>
              <a:rPr lang="ko-KR" altLang="ko-KR" spc="-150">
                <a:solidFill>
                  <a:srgbClr val="231F20"/>
                </a:solidFill>
                <a:latin typeface="+mj-ea"/>
                <a:ea typeface="+mj-ea"/>
              </a:rPr>
              <a:t>납품실적 증빙자료 제출</a:t>
            </a:r>
            <a:r>
              <a:rPr lang="ko-KR" altLang="ko-KR" spc="-150" baseline="4000">
                <a:solidFill>
                  <a:srgbClr val="231F20"/>
                </a:solidFill>
                <a:latin typeface="+mj-ea"/>
                <a:ea typeface="+mj-ea"/>
              </a:rPr>
              <a:t>(최종 수요자와 직접 거래한 자료 제출)</a:t>
            </a:r>
            <a:endParaRPr lang="ko-KR" altLang="ko-KR" spc="-150" baseline="4000">
              <a:solidFill>
                <a:srgbClr val="000000"/>
              </a:solidFill>
              <a:latin typeface="+mj-ea"/>
              <a:ea typeface="+mj-ea"/>
            </a:endParaRPr>
          </a:p>
          <a:p>
            <a:pPr eaLnBrk="1" hangingPunct="1">
              <a:lnSpc>
                <a:spcPct val="150000"/>
              </a:lnSpc>
              <a:spcBef>
                <a:spcPts val="238"/>
              </a:spcBef>
            </a:pPr>
            <a:r>
              <a:rPr lang="en-US" altLang="ko-KR" smtClean="0">
                <a:solidFill>
                  <a:srgbClr val="231F20"/>
                </a:solidFill>
                <a:latin typeface="+mj-ea"/>
                <a:ea typeface="+mj-ea"/>
              </a:rPr>
              <a:t>  </a:t>
            </a:r>
            <a:r>
              <a:rPr lang="ko-KR" altLang="ko-KR" sz="1600" smtClean="0">
                <a:solidFill>
                  <a:srgbClr val="231F20"/>
                </a:solidFill>
                <a:latin typeface="+mj-ea"/>
                <a:ea typeface="+mj-ea"/>
              </a:rPr>
              <a:t>* </a:t>
            </a:r>
            <a:r>
              <a:rPr lang="ko-KR" altLang="ko-KR" sz="1600">
                <a:solidFill>
                  <a:srgbClr val="231F20"/>
                </a:solidFill>
                <a:latin typeface="+mj-ea"/>
                <a:ea typeface="+mj-ea"/>
              </a:rPr>
              <a:t>단, 창업 3년 이내 중소기업 제조 품목, 우수조달물품 지정기간 만료 후 1년 이내 품목, 혁신제품 지정기간 만료 후 1년 이내 품목은 납품실적 제출 예외</a:t>
            </a:r>
            <a:endParaRPr lang="ko-KR" altLang="ko-KR" sz="160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10591805" y="952500"/>
            <a:ext cx="7804151" cy="635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41100"/>
              </a:lnSpc>
            </a:pPr>
            <a:r>
              <a:rPr lang="ko-KR" altLang="en-US" sz="3500" b="1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</a:t>
            </a:r>
            <a:r>
              <a:rPr lang="ko-KR" alt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계약 </a:t>
            </a:r>
            <a:r>
              <a:rPr lang="ko-KR" altLang="en-US" sz="3500" b="1" smtClean="0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체결 절차</a:t>
            </a:r>
            <a:endParaRPr lang="en-US" altLang="ko-KR" sz="35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05521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260000" y="484581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6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6. </a:t>
            </a:r>
            <a:r>
              <a:rPr lang="ko-KR" altLang="en-US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다수공급자계약</a:t>
            </a: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(MAS) </a:t>
            </a:r>
            <a:endParaRPr lang="ko-KR" altLang="en-US" sz="510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cxnSp>
        <p:nvCxnSpPr>
          <p:cNvPr id="12" name="직선 연결선 11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직사각형 12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object 4"/>
          <p:cNvSpPr txBox="1"/>
          <p:nvPr/>
        </p:nvSpPr>
        <p:spPr>
          <a:xfrm>
            <a:off x="1260000" y="4838700"/>
            <a:ext cx="16858728" cy="4128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en-US" altLang="ko-KR" sz="133" spc="-115">
                <a:solidFill>
                  <a:srgbClr val="231F20"/>
                </a:solidFill>
                <a:latin typeface="+mn-ea"/>
                <a:cs typeface="G마켓 산스 Medium"/>
              </a:rPr>
              <a:t>                       </a:t>
            </a:r>
          </a:p>
          <a:p>
            <a:pPr fontAlgn="base" latinLnBrk="1"/>
            <a:r>
              <a:rPr lang="ko-KR" altLang="en-US" sz="24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❻ 협상기준가격 </a:t>
            </a:r>
            <a:r>
              <a:rPr lang="ko-KR" altLang="en-US" sz="2400" smtClean="0">
                <a:solidFill>
                  <a:srgbClr val="231F20"/>
                </a:solidFill>
                <a:latin typeface="+mn-ea"/>
              </a:rPr>
              <a:t>결정</a:t>
            </a:r>
            <a:endParaRPr lang="en-US" altLang="ko-KR" sz="2400" b="1"/>
          </a:p>
        </p:txBody>
      </p:sp>
      <p:sp>
        <p:nvSpPr>
          <p:cNvPr id="23" name="object 4"/>
          <p:cNvSpPr txBox="1"/>
          <p:nvPr/>
        </p:nvSpPr>
        <p:spPr>
          <a:xfrm>
            <a:off x="1260000" y="2019300"/>
            <a:ext cx="16858728" cy="4128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en-US" altLang="ko-KR" sz="133" spc="-115">
                <a:solidFill>
                  <a:srgbClr val="231F20"/>
                </a:solidFill>
                <a:latin typeface="+mn-ea"/>
                <a:cs typeface="G마켓 산스 Medium"/>
              </a:rPr>
              <a:t>                       </a:t>
            </a:r>
          </a:p>
          <a:p>
            <a:pPr fontAlgn="base" latinLnBrk="1"/>
            <a:r>
              <a:rPr lang="ko-KR" altLang="en-US" sz="24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❺ 가격자료 </a:t>
            </a:r>
            <a:r>
              <a:rPr lang="ko-KR" altLang="en-US" sz="240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제출</a:t>
            </a:r>
            <a:endParaRPr lang="en-US" altLang="ko-KR" sz="2400" b="1"/>
          </a:p>
        </p:txBody>
      </p:sp>
      <p:sp>
        <p:nvSpPr>
          <p:cNvPr id="15" name="object 11"/>
          <p:cNvSpPr txBox="1"/>
          <p:nvPr/>
        </p:nvSpPr>
        <p:spPr>
          <a:xfrm>
            <a:off x="1260000" y="2639565"/>
            <a:ext cx="14739055" cy="1870705"/>
          </a:xfrm>
          <a:prstGeom prst="rect">
            <a:avLst/>
          </a:prstGeom>
          <a:noFill/>
          <a:ln w="6350">
            <a:solidFill>
              <a:srgbClr val="447FC1"/>
            </a:solidFill>
          </a:ln>
        </p:spPr>
        <p:txBody>
          <a:bodyPr wrap="square" lIns="0" tIns="38735" rIns="0" bIns="0">
            <a:spAutoFit/>
          </a:bodyPr>
          <a:lstStyle>
            <a:lvl1pPr marL="192088" indent="-87313">
              <a:tabLst>
                <a:tab pos="1920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242888" indent="-52388">
              <a:tabLst>
                <a:tab pos="1920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1920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1920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1920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920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920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920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920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300"/>
              </a:spcBef>
              <a:buSzPct val="71000"/>
              <a:buFontTx/>
              <a:buChar char="■"/>
            </a:pPr>
            <a:r>
              <a:rPr lang="en-US" altLang="ko-KR" sz="1900" smtClean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승인받은 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협상품목의 최근 1년간 규격별 가격자료 제출</a:t>
            </a:r>
            <a:r>
              <a:rPr lang="ko-KR" altLang="ko-KR" sz="1900" baseline="4000">
                <a:solidFill>
                  <a:srgbClr val="231F20"/>
                </a:solidFill>
                <a:latin typeface="+mj-ea"/>
                <a:ea typeface="+mj-ea"/>
              </a:rPr>
              <a:t>(원칙)</a:t>
            </a:r>
            <a:endParaRPr lang="ko-KR" altLang="ko-KR" sz="1900" baseline="4000">
              <a:solidFill>
                <a:srgbClr val="000000"/>
              </a:solidFill>
              <a:latin typeface="+mj-ea"/>
              <a:ea typeface="+mj-ea"/>
            </a:endParaRPr>
          </a:p>
          <a:p>
            <a:pPr lvl="1" eaLnBrk="1" hangingPunct="1">
              <a:lnSpc>
                <a:spcPct val="150000"/>
              </a:lnSpc>
              <a:spcBef>
                <a:spcPts val="450"/>
              </a:spcBef>
              <a:buFont typeface="Minion Pro Cond" pitchFamily="18" charset="0"/>
              <a:buChar char="•"/>
            </a:pPr>
            <a:r>
              <a:rPr lang="en-US" altLang="ko-KR" sz="1900" smtClean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가격자료 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제출서, 가격 총괄표, 규격별 거래내역, 가격 증빙자료</a:t>
            </a:r>
            <a:endParaRPr lang="ko-KR" altLang="ko-KR" sz="1900">
              <a:solidFill>
                <a:srgbClr val="000000"/>
              </a:solidFill>
              <a:latin typeface="+mj-ea"/>
              <a:ea typeface="+mj-ea"/>
            </a:endParaRPr>
          </a:p>
          <a:p>
            <a:pPr eaLnBrk="1" hangingPunct="1">
              <a:lnSpc>
                <a:spcPct val="150000"/>
              </a:lnSpc>
              <a:spcBef>
                <a:spcPts val="275"/>
              </a:spcBef>
            </a:pPr>
            <a:r>
              <a:rPr lang="en-US" altLang="ko-KR" sz="1900" smtClean="0">
                <a:solidFill>
                  <a:srgbClr val="231F20"/>
                </a:solidFill>
                <a:latin typeface="+mj-ea"/>
                <a:ea typeface="+mj-ea"/>
              </a:rPr>
              <a:t>  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(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세금계산서, 계약서, 거래명세표, 매출원장 등의 사본, 원가계산서 등)</a:t>
            </a:r>
            <a:endParaRPr lang="ko-KR" altLang="ko-KR" sz="1900">
              <a:solidFill>
                <a:srgbClr val="000000"/>
              </a:solidFill>
              <a:latin typeface="+mj-ea"/>
              <a:ea typeface="+mj-ea"/>
            </a:endParaRPr>
          </a:p>
          <a:p>
            <a:pPr eaLnBrk="1" hangingPunct="1">
              <a:lnSpc>
                <a:spcPct val="150000"/>
              </a:lnSpc>
              <a:spcBef>
                <a:spcPts val="363"/>
              </a:spcBef>
            </a:pPr>
            <a:r>
              <a:rPr lang="en-US" altLang="ko-KR" smtClean="0">
                <a:solidFill>
                  <a:srgbClr val="231F20"/>
                </a:solidFill>
                <a:latin typeface="+mj-ea"/>
                <a:ea typeface="+mj-ea"/>
              </a:rPr>
              <a:t>  </a:t>
            </a:r>
            <a:r>
              <a:rPr lang="ko-KR" altLang="ko-KR" smtClean="0">
                <a:solidFill>
                  <a:srgbClr val="231F20"/>
                </a:solidFill>
                <a:latin typeface="+mj-ea"/>
                <a:ea typeface="+mj-ea"/>
              </a:rPr>
              <a:t>* </a:t>
            </a:r>
            <a:r>
              <a:rPr lang="ko-KR" altLang="ko-KR">
                <a:solidFill>
                  <a:srgbClr val="231F20"/>
                </a:solidFill>
                <a:latin typeface="+mj-ea"/>
                <a:ea typeface="+mj-ea"/>
              </a:rPr>
              <a:t>수요물자의 수명주기, 거래빈도 등 감안하여 기간 조정이 필요한 경우 공고서에 별도 기준 명시</a:t>
            </a:r>
            <a:endParaRPr lang="ko-KR" altLang="ko-KR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17" name="object 14"/>
          <p:cNvSpPr txBox="1"/>
          <p:nvPr/>
        </p:nvSpPr>
        <p:spPr>
          <a:xfrm>
            <a:off x="1260000" y="5469164"/>
            <a:ext cx="14739056" cy="1388712"/>
          </a:xfrm>
          <a:prstGeom prst="rect">
            <a:avLst/>
          </a:prstGeom>
          <a:noFill/>
          <a:ln w="6350">
            <a:solidFill>
              <a:srgbClr val="447FC1"/>
            </a:solidFill>
          </a:ln>
        </p:spPr>
        <p:txBody>
          <a:bodyPr wrap="square" lIns="0" tIns="52069" rIns="0" bIns="0">
            <a:spAutoFit/>
          </a:bodyPr>
          <a:lstStyle>
            <a:lvl1pPr marL="192088" indent="-87313">
              <a:tabLst>
                <a:tab pos="1920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1920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1920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1920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1920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920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920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920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920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413"/>
              </a:spcBef>
              <a:buSzPct val="71000"/>
              <a:buFontTx/>
              <a:buChar char="■"/>
            </a:pPr>
            <a:r>
              <a:rPr lang="en-US" altLang="ko-KR" sz="1900" smtClean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규격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(모델)별 가중평균가격, 최빈가격 중 낮은 가격을 기준으로 결정</a:t>
            </a:r>
            <a:r>
              <a:rPr lang="ko-KR" altLang="ko-KR" sz="1900" baseline="4000">
                <a:solidFill>
                  <a:srgbClr val="231F20"/>
                </a:solidFill>
                <a:latin typeface="+mj-ea"/>
                <a:ea typeface="+mj-ea"/>
              </a:rPr>
              <a:t>(원칙)</a:t>
            </a:r>
            <a:endParaRPr lang="ko-KR" altLang="ko-KR" sz="1900" baseline="4000">
              <a:solidFill>
                <a:srgbClr val="000000"/>
              </a:solidFill>
              <a:latin typeface="+mj-ea"/>
              <a:ea typeface="+mj-ea"/>
            </a:endParaRPr>
          </a:p>
          <a:p>
            <a:pPr eaLnBrk="1" hangingPunct="1">
              <a:lnSpc>
                <a:spcPct val="150000"/>
              </a:lnSpc>
              <a:spcBef>
                <a:spcPts val="288"/>
              </a:spcBef>
              <a:buSzPct val="71000"/>
              <a:buFontTx/>
              <a:buChar char="■"/>
            </a:pPr>
            <a:r>
              <a:rPr lang="en-US" altLang="ko-KR" sz="1900" smtClean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합리적인 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구매를 위해 거래(구매)실례가격, 원가계산가격, 업체제시가격, 유사 거래(구매)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실례가격 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등을 참고하여 협상기준가격을 </a:t>
            </a:r>
            <a:endParaRPr lang="en-US" altLang="ko-KR" sz="1900" smtClean="0">
              <a:solidFill>
                <a:srgbClr val="231F20"/>
              </a:solidFill>
              <a:latin typeface="+mj-ea"/>
              <a:ea typeface="+mj-ea"/>
            </a:endParaRPr>
          </a:p>
          <a:p>
            <a:pPr marL="104775" indent="0" eaLnBrk="1" hangingPunct="1">
              <a:lnSpc>
                <a:spcPct val="150000"/>
              </a:lnSpc>
              <a:spcBef>
                <a:spcPts val="288"/>
              </a:spcBef>
              <a:buSzPct val="71000"/>
            </a:pPr>
            <a:r>
              <a:rPr lang="en-US" altLang="ko-KR" sz="190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en-US" altLang="ko-KR" sz="1900" smtClean="0">
                <a:solidFill>
                  <a:srgbClr val="231F20"/>
                </a:solidFill>
                <a:latin typeface="+mj-ea"/>
                <a:ea typeface="+mj-ea"/>
              </a:rPr>
              <a:t> 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정할 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수 있음</a:t>
            </a:r>
            <a:endParaRPr lang="ko-KR" altLang="ko-KR" sz="190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18" name="object 4"/>
          <p:cNvSpPr txBox="1"/>
          <p:nvPr/>
        </p:nvSpPr>
        <p:spPr>
          <a:xfrm>
            <a:off x="1260000" y="7156757"/>
            <a:ext cx="16858728" cy="4128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en-US" altLang="ko-KR" sz="133" spc="-115">
                <a:solidFill>
                  <a:srgbClr val="231F20"/>
                </a:solidFill>
                <a:latin typeface="+mn-ea"/>
                <a:cs typeface="G마켓 산스 Medium"/>
              </a:rPr>
              <a:t>                       </a:t>
            </a:r>
          </a:p>
          <a:p>
            <a:pPr fontAlgn="base" latinLnBrk="1"/>
            <a:r>
              <a:rPr lang="ko-KR" altLang="en-US" sz="24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❼ 가격협상</a:t>
            </a:r>
            <a:endParaRPr lang="en-US" altLang="ko-KR" sz="240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4" name="object 5"/>
          <p:cNvSpPr txBox="1"/>
          <p:nvPr/>
        </p:nvSpPr>
        <p:spPr>
          <a:xfrm>
            <a:off x="1260000" y="7752565"/>
            <a:ext cx="14661063" cy="1886735"/>
          </a:xfrm>
          <a:prstGeom prst="rect">
            <a:avLst/>
          </a:prstGeom>
          <a:noFill/>
          <a:ln w="6350">
            <a:solidFill>
              <a:srgbClr val="447FC1"/>
            </a:solidFill>
          </a:ln>
        </p:spPr>
        <p:txBody>
          <a:bodyPr wrap="square" lIns="0" tIns="41910" rIns="0" bIns="0">
            <a:spAutoFit/>
          </a:bodyPr>
          <a:lstStyle>
            <a:lvl1pPr marL="192088" indent="-87313">
              <a:tabLst>
                <a:tab pos="1920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258763" indent="-63500">
              <a:tabLst>
                <a:tab pos="1920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1920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1920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1920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920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920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920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920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325"/>
              </a:spcBef>
              <a:buSzPct val="71000"/>
              <a:buFontTx/>
              <a:buChar char="■"/>
            </a:pPr>
            <a:r>
              <a:rPr lang="en-US" altLang="ko-KR" sz="1900" smtClean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결정된 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협상기준가격을 기준으로 규격(모델)별로 가격협상(원칙)</a:t>
            </a:r>
            <a:endParaRPr lang="ko-KR" altLang="ko-KR" sz="1900">
              <a:solidFill>
                <a:srgbClr val="000000"/>
              </a:solidFill>
              <a:latin typeface="+mj-ea"/>
              <a:ea typeface="+mj-ea"/>
            </a:endParaRPr>
          </a:p>
          <a:p>
            <a:pPr eaLnBrk="1" hangingPunct="1">
              <a:lnSpc>
                <a:spcPct val="150000"/>
              </a:lnSpc>
              <a:spcBef>
                <a:spcPts val="413"/>
              </a:spcBef>
              <a:buSzPct val="71000"/>
              <a:buFontTx/>
              <a:buChar char="■"/>
            </a:pPr>
            <a:r>
              <a:rPr lang="en-US" altLang="ko-KR" sz="1900" smtClean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가격제안서에 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2단계경쟁 대상 금액 이내에서 2단계 이상 할인율 제시</a:t>
            </a:r>
            <a:endParaRPr lang="ko-KR" altLang="ko-KR" sz="1900">
              <a:solidFill>
                <a:srgbClr val="000000"/>
              </a:solidFill>
              <a:latin typeface="+mj-ea"/>
              <a:ea typeface="+mj-ea"/>
            </a:endParaRPr>
          </a:p>
          <a:p>
            <a:pPr lvl="1" eaLnBrk="1" hangingPunct="1">
              <a:lnSpc>
                <a:spcPct val="150000"/>
              </a:lnSpc>
              <a:spcBef>
                <a:spcPts val="275"/>
              </a:spcBef>
              <a:buFont typeface="Minion Pro Cond" pitchFamily="18" charset="0"/>
              <a:buChar char="•"/>
            </a:pPr>
            <a:r>
              <a:rPr lang="en-US" altLang="ko-KR" sz="1900" smtClean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단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, 규격(모델)별 평균단가가 2단계경쟁 대상금액의 10%를 초과하는 경우 1회 최대납품요구금액 	이내에서 2단계 이상 할인율 제시</a:t>
            </a:r>
            <a:endParaRPr lang="ko-KR" altLang="ko-KR" sz="1900">
              <a:solidFill>
                <a:srgbClr val="000000"/>
              </a:solidFill>
              <a:latin typeface="+mj-ea"/>
              <a:ea typeface="+mj-ea"/>
            </a:endParaRPr>
          </a:p>
          <a:p>
            <a:pPr eaLnBrk="1" hangingPunct="1">
              <a:lnSpc>
                <a:spcPct val="150000"/>
              </a:lnSpc>
              <a:spcBef>
                <a:spcPts val="575"/>
              </a:spcBef>
            </a:pPr>
            <a:r>
              <a:rPr lang="en-US" altLang="ko-KR" smtClean="0">
                <a:solidFill>
                  <a:srgbClr val="231F20"/>
                </a:solidFill>
                <a:latin typeface="+mj-ea"/>
                <a:ea typeface="+mj-ea"/>
              </a:rPr>
              <a:t>   </a:t>
            </a:r>
            <a:r>
              <a:rPr lang="ko-KR" altLang="ko-KR" smtClean="0">
                <a:solidFill>
                  <a:srgbClr val="231F20"/>
                </a:solidFill>
                <a:latin typeface="+mj-ea"/>
                <a:ea typeface="+mj-ea"/>
              </a:rPr>
              <a:t>* </a:t>
            </a:r>
            <a:r>
              <a:rPr lang="ko-KR" altLang="ko-KR">
                <a:solidFill>
                  <a:srgbClr val="231F20"/>
                </a:solidFill>
                <a:latin typeface="+mj-ea"/>
                <a:ea typeface="+mj-ea"/>
              </a:rPr>
              <a:t>(할인율 변경) 당초 계약(수정계약) 체결일로부터 60일 경과 후 가능</a:t>
            </a:r>
            <a:endParaRPr lang="ko-KR" altLang="ko-KR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10591805" y="952500"/>
            <a:ext cx="5943595" cy="635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41100"/>
              </a:lnSpc>
            </a:pPr>
            <a:r>
              <a:rPr lang="ko-KR" altLang="en-US" sz="3500" b="1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</a:t>
            </a:r>
            <a:r>
              <a:rPr lang="ko-KR" alt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계약 </a:t>
            </a:r>
            <a:r>
              <a:rPr lang="ko-KR" altLang="en-US" sz="3500" b="1" smtClean="0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체결 절차</a:t>
            </a:r>
            <a:endParaRPr lang="en-US" altLang="ko-KR" sz="35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70422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6. </a:t>
            </a:r>
            <a:r>
              <a:rPr lang="ko-KR" altLang="en-US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다수공급자계약</a:t>
            </a: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(MAS) </a:t>
            </a:r>
            <a:endParaRPr lang="ko-KR" altLang="en-US" sz="510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cxnSp>
        <p:nvCxnSpPr>
          <p:cNvPr id="12" name="직선 연결선 11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직사각형 12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object 4"/>
          <p:cNvSpPr txBox="1"/>
          <p:nvPr/>
        </p:nvSpPr>
        <p:spPr>
          <a:xfrm>
            <a:off x="1260000" y="5035430"/>
            <a:ext cx="16858728" cy="4128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en-US" altLang="ko-KR" sz="133" spc="-115">
                <a:solidFill>
                  <a:srgbClr val="231F20"/>
                </a:solidFill>
                <a:latin typeface="+mn-ea"/>
                <a:cs typeface="G마켓 산스 Medium"/>
              </a:rPr>
              <a:t>                       </a:t>
            </a:r>
          </a:p>
          <a:p>
            <a:pPr fontAlgn="base" latinLnBrk="1"/>
            <a:r>
              <a:rPr lang="ko-KR" altLang="en-US" sz="2400" smtClean="0">
                <a:solidFill>
                  <a:srgbClr val="000000"/>
                </a:solidFill>
                <a:latin typeface="맑은 고딕" panose="020B0503020000020004" pitchFamily="50" charset="-127"/>
              </a:rPr>
              <a:t>❾</a:t>
            </a:r>
            <a:r>
              <a:rPr lang="en-US" altLang="ko-KR" sz="2400" smtClean="0">
                <a:solidFill>
                  <a:srgbClr val="231F20"/>
                </a:solidFill>
                <a:latin typeface="+mn-ea"/>
              </a:rPr>
              <a:t> </a:t>
            </a:r>
            <a:r>
              <a:rPr lang="ko-KR" altLang="en-US" sz="2400" smtClean="0">
                <a:solidFill>
                  <a:srgbClr val="231F20"/>
                </a:solidFill>
                <a:latin typeface="+mn-ea"/>
              </a:rPr>
              <a:t>계약관리</a:t>
            </a:r>
            <a:endParaRPr lang="en-US" altLang="ko-KR" sz="2400" b="1"/>
          </a:p>
        </p:txBody>
      </p:sp>
      <p:sp>
        <p:nvSpPr>
          <p:cNvPr id="23" name="object 4"/>
          <p:cNvSpPr txBox="1"/>
          <p:nvPr/>
        </p:nvSpPr>
        <p:spPr>
          <a:xfrm>
            <a:off x="1260000" y="2019300"/>
            <a:ext cx="16858728" cy="4128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en-US" altLang="ko-KR" sz="133" spc="-115">
                <a:solidFill>
                  <a:srgbClr val="231F20"/>
                </a:solidFill>
                <a:latin typeface="+mn-ea"/>
                <a:cs typeface="G마켓 산스 Medium"/>
              </a:rPr>
              <a:t>                       </a:t>
            </a:r>
          </a:p>
          <a:p>
            <a:pPr fontAlgn="base" latinLnBrk="1"/>
            <a:r>
              <a:rPr lang="ko-KR" altLang="en-US" sz="240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❽ 계약체결 및 조합쇼핑몰 등록</a:t>
            </a:r>
            <a:endParaRPr lang="en-US" altLang="ko-KR" sz="2400" b="1"/>
          </a:p>
        </p:txBody>
      </p:sp>
      <p:sp>
        <p:nvSpPr>
          <p:cNvPr id="19" name="object 8"/>
          <p:cNvSpPr txBox="1"/>
          <p:nvPr/>
        </p:nvSpPr>
        <p:spPr>
          <a:xfrm>
            <a:off x="1260000" y="2658921"/>
            <a:ext cx="15039975" cy="1926168"/>
          </a:xfrm>
          <a:prstGeom prst="rect">
            <a:avLst/>
          </a:prstGeom>
          <a:noFill/>
          <a:ln w="6350">
            <a:solidFill>
              <a:srgbClr val="447FC1"/>
            </a:solidFill>
          </a:ln>
        </p:spPr>
        <p:txBody>
          <a:bodyPr wrap="square" lIns="0" tIns="43180" rIns="0" bIns="0">
            <a:spAutoFit/>
          </a:bodyPr>
          <a:lstStyle>
            <a:lvl1pPr marL="188913" indent="-84138"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258763" indent="-63500"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338"/>
              </a:spcBef>
              <a:buSzPct val="71000"/>
              <a:buFontTx/>
              <a:buChar char="■"/>
            </a:pPr>
            <a:r>
              <a:rPr lang="en-US" altLang="ko-KR" sz="1900" smtClean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(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계약기간) 계약체결일 기준 3년 원칙</a:t>
            </a:r>
            <a:r>
              <a:rPr lang="ko-KR" altLang="ko-KR" sz="1900" baseline="4000">
                <a:solidFill>
                  <a:srgbClr val="231F20"/>
                </a:solidFill>
                <a:latin typeface="+mj-ea"/>
                <a:ea typeface="+mj-ea"/>
              </a:rPr>
              <a:t>(단, 구매공고 종료일 이내)</a:t>
            </a:r>
            <a:endParaRPr lang="ko-KR" altLang="ko-KR" sz="1900" baseline="4000">
              <a:solidFill>
                <a:srgbClr val="000000"/>
              </a:solidFill>
              <a:latin typeface="+mj-ea"/>
              <a:ea typeface="+mj-ea"/>
            </a:endParaRPr>
          </a:p>
          <a:p>
            <a:pPr eaLnBrk="1" hangingPunct="1">
              <a:lnSpc>
                <a:spcPct val="150000"/>
              </a:lnSpc>
              <a:spcBef>
                <a:spcPts val="288"/>
              </a:spcBef>
              <a:buSzPct val="71000"/>
              <a:buFontTx/>
              <a:buChar char="■"/>
            </a:pPr>
            <a:r>
              <a:rPr lang="en-US" altLang="ko-KR" sz="1900" smtClean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(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종합쇼핑몰 등록 기준) 세부품명기준 3인 이상</a:t>
            </a:r>
            <a:r>
              <a:rPr lang="ko-KR" altLang="ko-KR" sz="1900" baseline="4000">
                <a:solidFill>
                  <a:srgbClr val="231F20"/>
                </a:solidFill>
                <a:latin typeface="+mj-ea"/>
                <a:ea typeface="+mj-ea"/>
              </a:rPr>
              <a:t>(단, 제조사가 동일한 경우 1인으로 간주)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이 되는 </a:t>
            </a:r>
            <a:r>
              <a:rPr lang="ko-KR" altLang="en-US" sz="1900" smtClean="0">
                <a:solidFill>
                  <a:srgbClr val="231F20"/>
                </a:solidFill>
                <a:latin typeface="+mj-ea"/>
                <a:ea typeface="+mj-ea"/>
              </a:rPr>
              <a:t>경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우 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종합쇼핑몰 등록</a:t>
            </a:r>
            <a:endParaRPr lang="ko-KR" altLang="ko-KR" sz="1900">
              <a:solidFill>
                <a:srgbClr val="000000"/>
              </a:solidFill>
              <a:latin typeface="+mj-ea"/>
              <a:ea typeface="+mj-ea"/>
            </a:endParaRPr>
          </a:p>
          <a:p>
            <a:pPr lvl="1" eaLnBrk="1" hangingPunct="1">
              <a:lnSpc>
                <a:spcPct val="150000"/>
              </a:lnSpc>
              <a:spcBef>
                <a:spcPts val="438"/>
              </a:spcBef>
              <a:buFont typeface="Minion Pro Cond" pitchFamily="18" charset="0"/>
              <a:buChar char="•"/>
            </a:pPr>
            <a:r>
              <a:rPr lang="en-US" altLang="ko-KR" sz="1900" smtClean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종합쇼핑몰 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등록 후 3인 이상 ⇒ 2인만 남는 경우 등록 유지</a:t>
            </a:r>
            <a:r>
              <a:rPr lang="ko-KR" altLang="ko-KR" sz="1900" baseline="4000">
                <a:solidFill>
                  <a:srgbClr val="231F20"/>
                </a:solidFill>
                <a:latin typeface="+mj-ea"/>
                <a:ea typeface="+mj-ea"/>
              </a:rPr>
              <a:t>(1인만 남는 경우 판매 중지)</a:t>
            </a:r>
            <a:endParaRPr lang="ko-KR" altLang="ko-KR" sz="1900" baseline="4000">
              <a:solidFill>
                <a:srgbClr val="000000"/>
              </a:solidFill>
              <a:latin typeface="+mj-ea"/>
              <a:ea typeface="+mj-ea"/>
            </a:endParaRPr>
          </a:p>
          <a:p>
            <a:pPr eaLnBrk="1" hangingPunct="1">
              <a:lnSpc>
                <a:spcPct val="150000"/>
              </a:lnSpc>
              <a:spcBef>
                <a:spcPts val="275"/>
              </a:spcBef>
            </a:pPr>
            <a:r>
              <a:rPr lang="en-US" altLang="ko-KR" sz="1900" smtClean="0">
                <a:solidFill>
                  <a:srgbClr val="231F20"/>
                </a:solidFill>
                <a:latin typeface="+mj-ea"/>
                <a:ea typeface="+mj-ea"/>
              </a:rPr>
              <a:t> 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* 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다른 계약상대자의 계약해지 또는 거래정지로 인해 귀책없는 계약상대자가 1인이 된 경우 판매재개 허용</a:t>
            </a:r>
            <a:endParaRPr lang="ko-KR" altLang="ko-KR" sz="190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20" name="object 11"/>
          <p:cNvSpPr txBox="1"/>
          <p:nvPr/>
        </p:nvSpPr>
        <p:spPr>
          <a:xfrm>
            <a:off x="1260000" y="5635389"/>
            <a:ext cx="14990793" cy="2860911"/>
          </a:xfrm>
          <a:prstGeom prst="rect">
            <a:avLst/>
          </a:prstGeom>
          <a:noFill/>
          <a:ln w="6350">
            <a:solidFill>
              <a:srgbClr val="447FC1"/>
            </a:solidFill>
          </a:ln>
        </p:spPr>
        <p:txBody>
          <a:bodyPr wrap="square" lIns="0" tIns="54610" rIns="0" bIns="0">
            <a:spAutoFit/>
          </a:bodyPr>
          <a:lstStyle>
            <a:lvl1pPr marL="198438" indent="-93663">
              <a:tabLst>
                <a:tab pos="1984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242888" indent="-52388">
              <a:tabLst>
                <a:tab pos="1984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1984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1984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1984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984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984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984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984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425"/>
              </a:spcBef>
              <a:buSzPct val="71000"/>
              <a:buFontTx/>
              <a:buChar char="■"/>
            </a:pPr>
            <a:r>
              <a:rPr lang="en-US" altLang="ko-KR" sz="1900" smtClean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(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계약단가 조정) 물가변동에 따라 단가 조정</a:t>
            </a:r>
            <a:endParaRPr lang="ko-KR" altLang="ko-KR" sz="1900">
              <a:solidFill>
                <a:srgbClr val="000000"/>
              </a:solidFill>
              <a:latin typeface="+mj-ea"/>
              <a:ea typeface="+mj-ea"/>
            </a:endParaRPr>
          </a:p>
          <a:p>
            <a:pPr lvl="1" eaLnBrk="1" hangingPunct="1">
              <a:lnSpc>
                <a:spcPct val="150000"/>
              </a:lnSpc>
              <a:spcBef>
                <a:spcPts val="450"/>
              </a:spcBef>
              <a:buFont typeface="Minion Pro Cond" pitchFamily="18" charset="0"/>
              <a:buChar char="•"/>
            </a:pPr>
            <a:r>
              <a:rPr lang="en-US" altLang="ko-KR" sz="1900" smtClean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가계약단가를 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인상하는 경우 계약상대자의 요청에 의함</a:t>
            </a:r>
            <a:endParaRPr lang="ko-KR" altLang="ko-KR" sz="1900">
              <a:solidFill>
                <a:srgbClr val="000000"/>
              </a:solidFill>
              <a:latin typeface="+mj-ea"/>
              <a:ea typeface="+mj-ea"/>
            </a:endParaRPr>
          </a:p>
          <a:p>
            <a:pPr lvl="1" eaLnBrk="1" hangingPunct="1">
              <a:lnSpc>
                <a:spcPct val="150000"/>
              </a:lnSpc>
              <a:spcBef>
                <a:spcPts val="188"/>
              </a:spcBef>
              <a:buFont typeface="Minion Pro Cond" pitchFamily="18" charset="0"/>
              <a:buChar char="•"/>
            </a:pPr>
            <a:r>
              <a:rPr lang="en-US" altLang="ko-KR" sz="1900" smtClean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계약상대자가 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가격 인하를 요청하는 경우 수시로 인하 가능</a:t>
            </a:r>
            <a:endParaRPr lang="ko-KR" altLang="ko-KR" sz="1900">
              <a:solidFill>
                <a:srgbClr val="000000"/>
              </a:solidFill>
              <a:latin typeface="+mj-ea"/>
              <a:ea typeface="+mj-ea"/>
            </a:endParaRPr>
          </a:p>
          <a:p>
            <a:pPr eaLnBrk="1" hangingPunct="1">
              <a:lnSpc>
                <a:spcPct val="150000"/>
              </a:lnSpc>
              <a:spcBef>
                <a:spcPts val="450"/>
              </a:spcBef>
              <a:buSzPct val="71000"/>
              <a:buFontTx/>
              <a:buChar char="■"/>
            </a:pPr>
            <a:r>
              <a:rPr lang="en-US" altLang="ko-KR" sz="1900" smtClean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(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우대가격 유지 의무) MAS가격이 시장거래가격과 같거나 낮게 유지</a:t>
            </a:r>
            <a:endParaRPr lang="ko-KR" altLang="ko-KR" sz="1900">
              <a:solidFill>
                <a:srgbClr val="000000"/>
              </a:solidFill>
              <a:latin typeface="+mj-ea"/>
              <a:ea typeface="+mj-ea"/>
            </a:endParaRPr>
          </a:p>
          <a:p>
            <a:pPr lvl="1" eaLnBrk="1" hangingPunct="1">
              <a:lnSpc>
                <a:spcPct val="150000"/>
              </a:lnSpc>
              <a:spcBef>
                <a:spcPts val="438"/>
              </a:spcBef>
              <a:buFont typeface="Minion Pro Cond" pitchFamily="18" charset="0"/>
              <a:buChar char="•"/>
            </a:pPr>
            <a:r>
              <a:rPr lang="en-US" altLang="ko-KR" sz="1900" smtClean="0">
                <a:solidFill>
                  <a:srgbClr val="231F20"/>
                </a:solidFill>
                <a:latin typeface="+mj-ea"/>
                <a:ea typeface="+mj-ea"/>
              </a:rPr>
              <a:t>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위반 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시 시장거래가격 이하로 계약단가 인하, 거래정지 및 부당이득 환수 실시</a:t>
            </a:r>
            <a:endParaRPr lang="ko-KR" altLang="ko-KR" sz="1900">
              <a:solidFill>
                <a:srgbClr val="000000"/>
              </a:solidFill>
              <a:latin typeface="+mj-ea"/>
              <a:ea typeface="+mj-ea"/>
            </a:endParaRPr>
          </a:p>
          <a:p>
            <a:pPr eaLnBrk="1" hangingPunct="1">
              <a:lnSpc>
                <a:spcPct val="150000"/>
              </a:lnSpc>
              <a:spcBef>
                <a:spcPts val="188"/>
              </a:spcBef>
            </a:pPr>
            <a:r>
              <a:rPr lang="en-US" altLang="ko-KR" sz="1900" smtClean="0">
                <a:solidFill>
                  <a:srgbClr val="231F20"/>
                </a:solidFill>
                <a:latin typeface="+mj-ea"/>
                <a:ea typeface="+mj-ea"/>
              </a:rPr>
              <a:t>   </a:t>
            </a:r>
            <a:r>
              <a:rPr lang="ko-KR" altLang="ko-KR" sz="1900" smtClean="0">
                <a:solidFill>
                  <a:srgbClr val="231F20"/>
                </a:solidFill>
                <a:latin typeface="+mj-ea"/>
                <a:ea typeface="+mj-ea"/>
              </a:rPr>
              <a:t>* </a:t>
            </a:r>
            <a:r>
              <a:rPr lang="ko-KR" altLang="ko-KR" sz="1900">
                <a:solidFill>
                  <a:srgbClr val="231F20"/>
                </a:solidFill>
                <a:latin typeface="+mj-ea"/>
                <a:ea typeface="+mj-ea"/>
              </a:rPr>
              <a:t>시장거래가격 : 계약상대자가 직접 계약·판매한 가격, 총판공급가격 등 시장에 공급한 가격</a:t>
            </a:r>
            <a:endParaRPr lang="ko-KR" altLang="ko-KR" sz="190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10591805" y="952500"/>
            <a:ext cx="5943595" cy="635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41100"/>
              </a:lnSpc>
            </a:pPr>
            <a:r>
              <a:rPr lang="ko-KR" altLang="en-US" sz="3500" b="1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</a:t>
            </a:r>
            <a:r>
              <a:rPr lang="ko-KR" alt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계약 </a:t>
            </a:r>
            <a:r>
              <a:rPr lang="ko-KR" altLang="en-US" sz="3500" b="1" smtClean="0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체결 절차</a:t>
            </a:r>
            <a:endParaRPr lang="en-US" altLang="ko-KR" sz="35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9463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Box 8"/>
          <p:cNvSpPr txBox="1"/>
          <p:nvPr/>
        </p:nvSpPr>
        <p:spPr>
          <a:xfrm>
            <a:off x="10591805" y="952500"/>
            <a:ext cx="7804151" cy="635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41100"/>
              </a:lnSpc>
            </a:pPr>
            <a:r>
              <a:rPr lang="ko-KR" altLang="en-US" sz="3500" b="1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</a:t>
            </a:r>
            <a:r>
              <a:rPr lang="en-US" altLang="ko-KR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2</a:t>
            </a:r>
            <a:r>
              <a:rPr lang="ko-KR" alt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단계 경쟁</a:t>
            </a:r>
            <a:endParaRPr lang="en-US" altLang="ko-KR" sz="35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6. </a:t>
            </a:r>
            <a:r>
              <a:rPr lang="ko-KR" altLang="en-US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다수공급자계약</a:t>
            </a: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(MAS) </a:t>
            </a:r>
            <a:endParaRPr lang="ko-KR" altLang="en-US" sz="510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cxnSp>
        <p:nvCxnSpPr>
          <p:cNvPr id="12" name="직선 연결선 11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직사각형 12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400" y="2063389"/>
            <a:ext cx="540000" cy="540000"/>
          </a:xfrm>
          <a:prstGeom prst="rect">
            <a:avLst/>
          </a:prstGeom>
        </p:spPr>
      </p:pic>
      <p:sp>
        <p:nvSpPr>
          <p:cNvPr id="19" name="TextBox 12"/>
          <p:cNvSpPr txBox="1"/>
          <p:nvPr/>
        </p:nvSpPr>
        <p:spPr>
          <a:xfrm>
            <a:off x="1005118" y="2161410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sz="21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  <a:r>
              <a:rPr lang="en-US" altLang="ko-KR" sz="21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lang="en-US" sz="21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" name="object 4"/>
          <p:cNvSpPr txBox="1"/>
          <p:nvPr/>
        </p:nvSpPr>
        <p:spPr>
          <a:xfrm>
            <a:off x="1752600" y="2019304"/>
            <a:ext cx="4572000" cy="53565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en-US" altLang="ko-KR"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2</a:t>
            </a:r>
            <a:r>
              <a:rPr lang="ko-KR" altLang="en-US"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단계경쟁 제도</a:t>
            </a:r>
            <a:endParaRPr lang="en-US" altLang="ko-KR" sz="2600" spc="-115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</p:txBody>
      </p:sp>
      <p:sp>
        <p:nvSpPr>
          <p:cNvPr id="21" name="object 4"/>
          <p:cNvSpPr txBox="1"/>
          <p:nvPr/>
        </p:nvSpPr>
        <p:spPr>
          <a:xfrm>
            <a:off x="1143000" y="2705100"/>
            <a:ext cx="16858728" cy="11515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en-US" altLang="ko-KR" sz="133" spc="-115">
                <a:solidFill>
                  <a:srgbClr val="231F20"/>
                </a:solidFill>
                <a:latin typeface="+mn-ea"/>
                <a:cs typeface="G마켓 산스 Medium"/>
              </a:rPr>
              <a:t>                       </a:t>
            </a:r>
          </a:p>
          <a:p>
            <a:pPr marL="342900" indent="-342900" fontAlgn="base" latinLnBrk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400" spc="-51" smtClean="0">
                <a:solidFill>
                  <a:srgbClr val="231F20"/>
                </a:solidFill>
                <a:latin typeface="+mn-ea"/>
                <a:cs typeface="G마켓 산스 Medium"/>
              </a:rPr>
              <a:t>(</a:t>
            </a:r>
            <a:r>
              <a:rPr lang="ko-KR" altLang="en-US" sz="2400" spc="-51">
                <a:solidFill>
                  <a:srgbClr val="231F20"/>
                </a:solidFill>
                <a:latin typeface="+mn-ea"/>
                <a:cs typeface="G마켓 산스 Medium"/>
              </a:rPr>
              <a:t>의미</a:t>
            </a:r>
            <a:r>
              <a:rPr lang="en-US" altLang="ko-KR" sz="2400" spc="-51">
                <a:solidFill>
                  <a:srgbClr val="231F20"/>
                </a:solidFill>
                <a:latin typeface="+mn-ea"/>
                <a:cs typeface="G마켓 산스 Medium"/>
              </a:rPr>
              <a:t>) </a:t>
            </a:r>
            <a:r>
              <a:rPr lang="ko-KR" altLang="en-US" sz="2400"/>
              <a:t>수요기관에서 </a:t>
            </a:r>
            <a:r>
              <a:rPr lang="ko-KR" altLang="en-US" sz="2400" b="1"/>
              <a:t>일정금액 이상 구매</a:t>
            </a:r>
            <a:r>
              <a:rPr lang="ko-KR" altLang="en-US" sz="2400"/>
              <a:t>하는 경우 납품대상업체 선정의 </a:t>
            </a:r>
            <a:r>
              <a:rPr lang="ko-KR" altLang="en-US" sz="2400" b="1"/>
              <a:t>투명성 및 경쟁성 강화</a:t>
            </a:r>
            <a:r>
              <a:rPr lang="ko-KR" altLang="en-US" sz="2400"/>
              <a:t>를 위해 품질</a:t>
            </a:r>
            <a:r>
              <a:rPr lang="en-US" altLang="ko-KR" sz="2400"/>
              <a:t>․</a:t>
            </a:r>
            <a:r>
              <a:rPr lang="ko-KR" altLang="en-US" sz="2400"/>
              <a:t>가격 등을 </a:t>
            </a:r>
            <a:r>
              <a:rPr lang="ko-KR" altLang="en-US" sz="2400" smtClean="0"/>
              <a:t>   </a:t>
            </a:r>
            <a:endParaRPr lang="en-US" altLang="ko-KR" sz="2400" smtClean="0"/>
          </a:p>
          <a:p>
            <a:pPr fontAlgn="base" latinLnBrk="1">
              <a:lnSpc>
                <a:spcPct val="150000"/>
              </a:lnSpc>
            </a:pPr>
            <a:r>
              <a:rPr lang="en-US" altLang="ko-KR" sz="2400"/>
              <a:t> </a:t>
            </a:r>
            <a:r>
              <a:rPr lang="en-US" altLang="ko-KR" sz="2400" smtClean="0"/>
              <a:t>  </a:t>
            </a:r>
            <a:r>
              <a:rPr lang="ko-KR" altLang="en-US" sz="2400" smtClean="0"/>
              <a:t>비교</a:t>
            </a:r>
            <a:r>
              <a:rPr lang="en-US" altLang="ko-KR" sz="2400"/>
              <a:t>․</a:t>
            </a:r>
            <a:r>
              <a:rPr lang="ko-KR" altLang="en-US" sz="2400"/>
              <a:t>검토 하여 구매</a:t>
            </a:r>
            <a:endParaRPr lang="en-US" altLang="ko-KR" sz="2400"/>
          </a:p>
        </p:txBody>
      </p:sp>
      <p:sp>
        <p:nvSpPr>
          <p:cNvPr id="23" name="object 4"/>
          <p:cNvSpPr txBox="1"/>
          <p:nvPr/>
        </p:nvSpPr>
        <p:spPr>
          <a:xfrm>
            <a:off x="1048272" y="3902877"/>
            <a:ext cx="16858728" cy="4128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en-US" altLang="ko-KR" sz="133" spc="-115">
                <a:solidFill>
                  <a:srgbClr val="231F20"/>
                </a:solidFill>
                <a:latin typeface="+mn-ea"/>
                <a:cs typeface="G마켓 산스 Medium"/>
              </a:rPr>
              <a:t>                       </a:t>
            </a:r>
          </a:p>
          <a:p>
            <a:pPr fontAlgn="base" latinLnBrk="1"/>
            <a:r>
              <a:rPr lang="en-US" altLang="ko-KR" sz="2400">
                <a:solidFill>
                  <a:srgbClr val="231F20"/>
                </a:solidFill>
                <a:latin typeface="+mn-ea"/>
              </a:rPr>
              <a:t>  </a:t>
            </a:r>
            <a:r>
              <a:rPr lang="ko-KR" altLang="en-US" sz="24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➊  </a:t>
            </a:r>
            <a:r>
              <a:rPr lang="ko-KR" altLang="en-US" sz="2400">
                <a:solidFill>
                  <a:srgbClr val="231F20"/>
                </a:solidFill>
                <a:latin typeface="+mn-ea"/>
                <a:cs typeface="-윤고딕320"/>
              </a:rPr>
              <a:t>다수공급자계약 </a:t>
            </a:r>
            <a:r>
              <a:rPr lang="en-US" altLang="ko-KR" sz="2400">
                <a:solidFill>
                  <a:srgbClr val="231F20"/>
                </a:solidFill>
                <a:latin typeface="+mn-ea"/>
                <a:cs typeface="-윤고딕320"/>
              </a:rPr>
              <a:t>2</a:t>
            </a:r>
            <a:r>
              <a:rPr lang="ko-KR" altLang="en-US" sz="2400">
                <a:solidFill>
                  <a:srgbClr val="231F20"/>
                </a:solidFill>
                <a:latin typeface="+mn-ea"/>
                <a:cs typeface="-윤고딕320"/>
              </a:rPr>
              <a:t>단계경쟁 </a:t>
            </a:r>
            <a:r>
              <a:rPr lang="ko-KR" altLang="en-US" sz="2400" b="1">
                <a:solidFill>
                  <a:srgbClr val="231F20"/>
                </a:solidFill>
                <a:latin typeface="+mn-ea"/>
                <a:cs typeface="-윤고딕320"/>
              </a:rPr>
              <a:t>제안요청</a:t>
            </a:r>
            <a:endParaRPr lang="en-US" altLang="ko-KR" sz="2400" b="1"/>
          </a:p>
        </p:txBody>
      </p:sp>
      <p:sp>
        <p:nvSpPr>
          <p:cNvPr id="35" name="직사각형 34"/>
          <p:cNvSpPr/>
          <p:nvPr/>
        </p:nvSpPr>
        <p:spPr>
          <a:xfrm>
            <a:off x="1390128" y="8759235"/>
            <a:ext cx="132402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00"/>
              </a:spcBef>
            </a:pPr>
            <a:r>
              <a:rPr lang="ko-KR" altLang="en-US" sz="2000" spc="-151">
                <a:solidFill>
                  <a:srgbClr val="231F20"/>
                </a:solidFill>
                <a:latin typeface="+mn-ea"/>
                <a:cs typeface="-윤고딕320"/>
              </a:rPr>
              <a:t> </a:t>
            </a:r>
            <a:r>
              <a:rPr lang="ko-KR" altLang="ko-KR" sz="2000" spc="-151" smtClean="0">
                <a:solidFill>
                  <a:srgbClr val="231F20"/>
                </a:solidFill>
                <a:latin typeface="+mn-ea"/>
                <a:cs typeface="-윤고딕320"/>
              </a:rPr>
              <a:t>* 제안</a:t>
            </a:r>
            <a:r>
              <a:rPr lang="ko-KR" altLang="en-US" sz="2000" spc="-151" smtClean="0">
                <a:solidFill>
                  <a:srgbClr val="231F20"/>
                </a:solidFill>
                <a:latin typeface="+mn-ea"/>
                <a:cs typeface="-윤고딕320"/>
              </a:rPr>
              <a:t>요청</a:t>
            </a:r>
            <a:r>
              <a:rPr lang="ko-KR" altLang="ko-KR" sz="2000" spc="-151" smtClean="0">
                <a:solidFill>
                  <a:srgbClr val="231F20"/>
                </a:solidFill>
                <a:latin typeface="+mn-ea"/>
                <a:cs typeface="-윤고딕320"/>
              </a:rPr>
              <a:t> </a:t>
            </a:r>
            <a:r>
              <a:rPr lang="ko-KR" altLang="ko-KR" sz="2000" spc="-151">
                <a:solidFill>
                  <a:srgbClr val="231F20"/>
                </a:solidFill>
                <a:latin typeface="+mn-ea"/>
                <a:cs typeface="-윤고딕320"/>
              </a:rPr>
              <a:t>및 제안서는 나라장터(종합쇼핑몰)에서 On-Line으로 시행</a:t>
            </a: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2024023"/>
              </p:ext>
            </p:extLst>
          </p:nvPr>
        </p:nvGraphicFramePr>
        <p:xfrm>
          <a:off x="1415475" y="6972300"/>
          <a:ext cx="14128751" cy="1638935"/>
        </p:xfrm>
        <a:graphic>
          <a:graphicData uri="http://schemas.openxmlformats.org/drawingml/2006/table">
            <a:tbl>
              <a:tblPr/>
              <a:tblGrid>
                <a:gridCol w="2969295">
                  <a:extLst>
                    <a:ext uri="{9D8B030D-6E8A-4147-A177-3AD203B41FA5}">
                      <a16:colId xmlns:a16="http://schemas.microsoft.com/office/drawing/2014/main" val="2466064604"/>
                    </a:ext>
                  </a:extLst>
                </a:gridCol>
                <a:gridCol w="673415">
                  <a:extLst>
                    <a:ext uri="{9D8B030D-6E8A-4147-A177-3AD203B41FA5}">
                      <a16:colId xmlns:a16="http://schemas.microsoft.com/office/drawing/2014/main" val="632205037"/>
                    </a:ext>
                  </a:extLst>
                </a:gridCol>
                <a:gridCol w="3270876">
                  <a:extLst>
                    <a:ext uri="{9D8B030D-6E8A-4147-A177-3AD203B41FA5}">
                      <a16:colId xmlns:a16="http://schemas.microsoft.com/office/drawing/2014/main" val="2794927619"/>
                    </a:ext>
                  </a:extLst>
                </a:gridCol>
                <a:gridCol w="673415">
                  <a:extLst>
                    <a:ext uri="{9D8B030D-6E8A-4147-A177-3AD203B41FA5}">
                      <a16:colId xmlns:a16="http://schemas.microsoft.com/office/drawing/2014/main" val="827006256"/>
                    </a:ext>
                  </a:extLst>
                </a:gridCol>
                <a:gridCol w="2886066">
                  <a:extLst>
                    <a:ext uri="{9D8B030D-6E8A-4147-A177-3AD203B41FA5}">
                      <a16:colId xmlns:a16="http://schemas.microsoft.com/office/drawing/2014/main" val="2127310505"/>
                    </a:ext>
                  </a:extLst>
                </a:gridCol>
                <a:gridCol w="673415">
                  <a:extLst>
                    <a:ext uri="{9D8B030D-6E8A-4147-A177-3AD203B41FA5}">
                      <a16:colId xmlns:a16="http://schemas.microsoft.com/office/drawing/2014/main" val="2492509945"/>
                    </a:ext>
                  </a:extLst>
                </a:gridCol>
                <a:gridCol w="2982269">
                  <a:extLst>
                    <a:ext uri="{9D8B030D-6E8A-4147-A177-3AD203B41FA5}">
                      <a16:colId xmlns:a16="http://schemas.microsoft.com/office/drawing/2014/main" val="1100119282"/>
                    </a:ext>
                  </a:extLst>
                </a:gridCol>
              </a:tblGrid>
              <a:tr h="552787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제안요청</a:t>
                      </a:r>
                      <a:endParaRPr lang="en-US" altLang="ko-KR" sz="1900" kern="0" spc="0" smtClean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0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수요기관</a:t>
                      </a:r>
                      <a:r>
                        <a:rPr lang="en-US" altLang="ko-KR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900" kern="0" spc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629C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-15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제안서 제출</a:t>
                      </a:r>
                      <a:endParaRPr lang="en-US" altLang="ko-KR" sz="1900" kern="0" spc="-150" smtClean="0">
                        <a:solidFill>
                          <a:schemeClr val="bg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indent="0" algn="ctr" fontAlgn="base" latinLnBrk="0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900" kern="0" spc="-15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900" kern="0" spc="-15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계약상대자</a:t>
                      </a:r>
                      <a:r>
                        <a:rPr lang="en-US" altLang="ko-KR" sz="1900" kern="0" spc="-15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900" kern="0" spc="-150">
                        <a:solidFill>
                          <a:schemeClr val="bg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629C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제안서 평가 및 선정</a:t>
                      </a:r>
                      <a:endParaRPr lang="en-US" altLang="ko-KR" sz="1900" kern="0" spc="0" smtClean="0">
                        <a:solidFill>
                          <a:schemeClr val="bg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indent="0" algn="ctr" fontAlgn="base" latinLnBrk="0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수요기관</a:t>
                      </a:r>
                      <a:r>
                        <a:rPr lang="en-US" altLang="ko-KR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900" kern="0" spc="0">
                        <a:solidFill>
                          <a:schemeClr val="bg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629C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납품요구</a:t>
                      </a:r>
                      <a:endParaRPr lang="en-US" altLang="ko-KR" sz="1900" kern="0" spc="0" smtClean="0">
                        <a:solidFill>
                          <a:schemeClr val="bg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indent="0" algn="ctr" fontAlgn="base" latinLnBrk="0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수요기관</a:t>
                      </a:r>
                      <a:r>
                        <a:rPr lang="en-US" altLang="ko-KR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900" kern="0" spc="0">
                        <a:solidFill>
                          <a:schemeClr val="bg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62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911329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제안요청 시 정한 평가방식에 따라 평가 및 납품업체 선정</a:t>
                      </a:r>
                      <a:endParaRPr lang="ko-KR" altLang="en-US" sz="1800" kern="0" spc="-9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5482998"/>
                  </a:ext>
                </a:extLst>
              </a:tr>
              <a:tr h="59103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</a:t>
                      </a:r>
                      <a:r>
                        <a:rPr lang="ko-KR" altLang="en-US" sz="18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개사 이상의 대상업체 </a:t>
                      </a:r>
                      <a:endParaRPr lang="en-US" altLang="ko-KR" sz="1800" kern="0" spc="-9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0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및 평가방식 선정</a:t>
                      </a:r>
                      <a:endParaRPr lang="ko-KR" altLang="en-US" sz="1800" kern="0" spc="-9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ts val="3000"/>
                        </a:lnSpc>
                      </a:pPr>
                      <a:r>
                        <a:rPr lang="ko-KR" altLang="en-US" sz="18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제안</a:t>
                      </a:r>
                      <a:endParaRPr lang="ko-KR" altLang="en-US" sz="1800" kern="0" spc="-9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-9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선정된 업체에 납품요구</a:t>
                      </a:r>
                      <a:endParaRPr lang="ko-KR" altLang="en-US" sz="1800" kern="0" spc="-9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85066637"/>
                  </a:ext>
                </a:extLst>
              </a:tr>
            </a:tbl>
          </a:graphicData>
        </a:graphic>
      </p:graphicFrame>
      <p:pic>
        <p:nvPicPr>
          <p:cNvPr id="41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572000" y="7599029"/>
            <a:ext cx="334495" cy="342803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42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504705" y="7599029"/>
            <a:ext cx="334495" cy="342803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43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086105" y="7599029"/>
            <a:ext cx="334495" cy="342803"/>
          </a:xfrm>
          <a:prstGeom prst="rect">
            <a:avLst/>
          </a:prstGeom>
          <a:solidFill>
            <a:schemeClr val="bg1"/>
          </a:solidFill>
        </p:spPr>
      </p:pic>
      <p:graphicFrame>
        <p:nvGraphicFramePr>
          <p:cNvPr id="22" name="표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7524132"/>
              </p:ext>
            </p:extLst>
          </p:nvPr>
        </p:nvGraphicFramePr>
        <p:xfrm>
          <a:off x="1415475" y="4626101"/>
          <a:ext cx="16040100" cy="1888999"/>
        </p:xfrm>
        <a:graphic>
          <a:graphicData uri="http://schemas.openxmlformats.org/drawingml/2006/table">
            <a:tbl>
              <a:tblPr/>
              <a:tblGrid>
                <a:gridCol w="16040100">
                  <a:extLst>
                    <a:ext uri="{9D8B030D-6E8A-4147-A177-3AD203B41FA5}">
                      <a16:colId xmlns:a16="http://schemas.microsoft.com/office/drawing/2014/main" val="2816033195"/>
                    </a:ext>
                  </a:extLst>
                </a:gridCol>
              </a:tblGrid>
              <a:tr h="1888999">
                <a:tc>
                  <a:txBody>
                    <a:bodyPr/>
                    <a:lstStyle/>
                    <a:p>
                      <a:pPr marL="496570" marR="38100" indent="-2286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900" kern="0" spc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•</a:t>
                      </a:r>
                      <a:r>
                        <a:rPr lang="ko-KR" altLang="en-US" sz="1900" kern="0" spc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900" b="1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900" b="1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적용대상</a:t>
                      </a:r>
                      <a:r>
                        <a:rPr lang="en-US" altLang="ko-KR" sz="1900" b="1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900" kern="0" spc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900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수요기관의 </a:t>
                      </a:r>
                      <a:r>
                        <a:rPr lang="en-US" altLang="ko-KR" sz="1900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900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회 납품요구대상 구매예산이 </a:t>
                      </a:r>
                      <a:r>
                        <a:rPr lang="en-US" altLang="ko-KR" sz="1900" b="1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1900" b="1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천만 원 이상인 경우</a:t>
                      </a:r>
                      <a:endParaRPr lang="ko-KR" altLang="en-US" sz="1900" b="1" kern="0" spc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660400" marR="38100" indent="-3111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10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* </a:t>
                      </a:r>
                      <a:r>
                        <a:rPr lang="en-US" altLang="ko-KR" sz="1900" kern="0" spc="-3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1900" kern="0" spc="-3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단계경쟁 의무적용금액 </a:t>
                      </a:r>
                      <a:r>
                        <a:rPr lang="en-US" altLang="ko-KR" sz="1900" kern="0" spc="-3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900" kern="0" spc="-3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대기업제품은 </a:t>
                      </a:r>
                      <a:r>
                        <a:rPr lang="en-US" altLang="ko-KR" sz="1900" kern="0" spc="-3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1900" kern="0" spc="-3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천만 원 이상</a:t>
                      </a:r>
                      <a:r>
                        <a:rPr lang="en-US" altLang="ko-KR" sz="1900" kern="0" spc="-3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900" kern="0" spc="-3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중소기업 제조제품 및 중소기업자간 경쟁물품은 </a:t>
                      </a:r>
                      <a:r>
                        <a:rPr lang="en-US" altLang="ko-KR" sz="1900" kern="0" spc="-3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900" kern="0" spc="-3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억 원 이상</a:t>
                      </a:r>
                      <a:endParaRPr lang="ko-KR" altLang="en-US" sz="1900" kern="0" spc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491490" marR="38100" indent="-22733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900" kern="0" spc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•</a:t>
                      </a:r>
                      <a:r>
                        <a:rPr lang="ko-KR" altLang="en-US" sz="1900" kern="0" spc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900" b="1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900" b="1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선정방법</a:t>
                      </a:r>
                      <a:r>
                        <a:rPr lang="en-US" altLang="ko-KR" sz="1900" b="1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900" kern="0" spc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900" kern="0" spc="-1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수요기관의 구매희망 규격을 충족하는 </a:t>
                      </a:r>
                      <a:r>
                        <a:rPr lang="en-US" altLang="ko-KR" sz="1900" b="1" kern="0" spc="-1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1900" b="1" kern="0" spc="-1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 업체 이상을 대상</a:t>
                      </a:r>
                      <a:r>
                        <a:rPr lang="ko-KR" altLang="en-US" sz="1900" kern="0" spc="-1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으로 제안요청하고</a:t>
                      </a:r>
                      <a:r>
                        <a:rPr lang="en-US" altLang="ko-KR" sz="1900" kern="0" spc="-1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900" kern="0" spc="-1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가격제안서를 받아 평가하여 납품대상업체 선정</a:t>
                      </a:r>
                      <a:endParaRPr lang="ko-KR" altLang="en-US" sz="1900" kern="0" spc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487680" marR="38100" indent="-22479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900" kern="0" spc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•</a:t>
                      </a:r>
                      <a:r>
                        <a:rPr lang="ko-KR" altLang="en-US" sz="1900" kern="0" spc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900" b="1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900" b="1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평가기준</a:t>
                      </a:r>
                      <a:r>
                        <a:rPr lang="en-US" altLang="ko-KR" sz="1900" b="1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900" kern="0" spc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900" b="1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종합평가방식</a:t>
                      </a:r>
                      <a:r>
                        <a:rPr lang="en-US" altLang="ko-KR" sz="1900" b="1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900" b="1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표준평가방식</a:t>
                      </a:r>
                      <a:r>
                        <a:rPr lang="en-US" altLang="ko-KR" sz="1900" b="1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(Ⅰ~Ⅱ)</a:t>
                      </a:r>
                      <a:r>
                        <a:rPr lang="ko-KR" altLang="en-US" sz="1900" kern="0" spc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900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 수요기관이 선택</a:t>
                      </a:r>
                      <a:endParaRPr lang="ko-KR" altLang="en-US" sz="1900" kern="0" spc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898601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9316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Box 8"/>
          <p:cNvSpPr txBox="1"/>
          <p:nvPr/>
        </p:nvSpPr>
        <p:spPr>
          <a:xfrm>
            <a:off x="10591805" y="952500"/>
            <a:ext cx="7804151" cy="635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41100"/>
              </a:lnSpc>
            </a:pPr>
            <a:r>
              <a:rPr lang="ko-KR" altLang="en-US" sz="3500" b="1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</a:t>
            </a:r>
            <a:r>
              <a:rPr lang="en-US" altLang="ko-KR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2</a:t>
            </a:r>
            <a:r>
              <a:rPr lang="ko-KR" alt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단계 경쟁</a:t>
            </a:r>
            <a:endParaRPr lang="en-US" altLang="ko-KR" sz="35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6. </a:t>
            </a:r>
            <a:r>
              <a:rPr lang="ko-KR" altLang="en-US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다수공급자계약</a:t>
            </a: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(MAS) </a:t>
            </a:r>
            <a:endParaRPr lang="ko-KR" altLang="en-US" sz="510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cxnSp>
        <p:nvCxnSpPr>
          <p:cNvPr id="12" name="직선 연결선 11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직사각형 12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object 4"/>
          <p:cNvSpPr txBox="1"/>
          <p:nvPr/>
        </p:nvSpPr>
        <p:spPr>
          <a:xfrm>
            <a:off x="1048272" y="2171700"/>
            <a:ext cx="16858728" cy="4128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en-US" altLang="ko-KR" sz="133" spc="-115">
                <a:solidFill>
                  <a:srgbClr val="231F20"/>
                </a:solidFill>
                <a:latin typeface="+mn-ea"/>
                <a:cs typeface="G마켓 산스 Medium"/>
              </a:rPr>
              <a:t>                       </a:t>
            </a:r>
          </a:p>
          <a:p>
            <a:pPr fontAlgn="base" latinLnBrk="1"/>
            <a:r>
              <a:rPr lang="en-US" altLang="ko-KR" sz="2400">
                <a:solidFill>
                  <a:srgbClr val="231F20"/>
                </a:solidFill>
                <a:latin typeface="+mn-ea"/>
              </a:rPr>
              <a:t>  </a:t>
            </a:r>
            <a:r>
              <a:rPr lang="ko-KR" altLang="en-US" sz="240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➋  </a:t>
            </a:r>
            <a:r>
              <a:rPr lang="ko-KR" altLang="en-US" sz="2400">
                <a:solidFill>
                  <a:srgbClr val="231F20"/>
                </a:solidFill>
                <a:latin typeface="+mn-ea"/>
                <a:cs typeface="-윤고딕320"/>
              </a:rPr>
              <a:t>다수공급자계약 </a:t>
            </a:r>
            <a:r>
              <a:rPr lang="en-US" altLang="ko-KR" sz="2400">
                <a:solidFill>
                  <a:srgbClr val="231F20"/>
                </a:solidFill>
                <a:latin typeface="+mn-ea"/>
                <a:cs typeface="-윤고딕320"/>
              </a:rPr>
              <a:t>2</a:t>
            </a:r>
            <a:r>
              <a:rPr lang="ko-KR" altLang="en-US" sz="2400">
                <a:solidFill>
                  <a:srgbClr val="231F20"/>
                </a:solidFill>
                <a:latin typeface="+mn-ea"/>
                <a:cs typeface="-윤고딕320"/>
              </a:rPr>
              <a:t>단계경쟁 </a:t>
            </a:r>
            <a:r>
              <a:rPr lang="ko-KR" altLang="en-US" sz="2400" b="1" smtClean="0">
                <a:solidFill>
                  <a:srgbClr val="231F20"/>
                </a:solidFill>
                <a:latin typeface="+mn-ea"/>
                <a:cs typeface="-윤고딕320"/>
              </a:rPr>
              <a:t>제안공고</a:t>
            </a:r>
            <a:endParaRPr lang="en-US" altLang="ko-KR" sz="2400" b="1"/>
          </a:p>
        </p:txBody>
      </p:sp>
      <p:sp>
        <p:nvSpPr>
          <p:cNvPr id="79" name="직사각형 78"/>
          <p:cNvSpPr/>
          <p:nvPr/>
        </p:nvSpPr>
        <p:spPr>
          <a:xfrm>
            <a:off x="1390128" y="7334190"/>
            <a:ext cx="132402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00"/>
              </a:spcBef>
            </a:pPr>
            <a:r>
              <a:rPr lang="ko-KR" altLang="en-US" sz="2000" spc="-151">
                <a:solidFill>
                  <a:srgbClr val="231F20"/>
                </a:solidFill>
                <a:latin typeface="+mn-ea"/>
                <a:cs typeface="-윤고딕320"/>
              </a:rPr>
              <a:t> </a:t>
            </a:r>
            <a:r>
              <a:rPr lang="ko-KR" altLang="ko-KR" sz="2000" spc="-151" smtClean="0">
                <a:solidFill>
                  <a:srgbClr val="231F20"/>
                </a:solidFill>
                <a:latin typeface="+mn-ea"/>
                <a:cs typeface="-윤고딕320"/>
              </a:rPr>
              <a:t>* </a:t>
            </a:r>
            <a:r>
              <a:rPr lang="ko-KR" altLang="ko-KR" sz="2000" spc="-151">
                <a:solidFill>
                  <a:srgbClr val="231F20"/>
                </a:solidFill>
                <a:latin typeface="+mn-ea"/>
                <a:cs typeface="-윤고딕320"/>
              </a:rPr>
              <a:t>제안공고 및 제안서는 나라장터(종합쇼핑몰)에서 On-Line으로 시행</a:t>
            </a:r>
          </a:p>
        </p:txBody>
      </p:sp>
      <p:graphicFrame>
        <p:nvGraphicFramePr>
          <p:cNvPr id="80" name="표 7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437881"/>
              </p:ext>
            </p:extLst>
          </p:nvPr>
        </p:nvGraphicFramePr>
        <p:xfrm>
          <a:off x="1415475" y="5547255"/>
          <a:ext cx="14128751" cy="1638935"/>
        </p:xfrm>
        <a:graphic>
          <a:graphicData uri="http://schemas.openxmlformats.org/drawingml/2006/table">
            <a:tbl>
              <a:tblPr/>
              <a:tblGrid>
                <a:gridCol w="2969295">
                  <a:extLst>
                    <a:ext uri="{9D8B030D-6E8A-4147-A177-3AD203B41FA5}">
                      <a16:colId xmlns:a16="http://schemas.microsoft.com/office/drawing/2014/main" val="2466064604"/>
                    </a:ext>
                  </a:extLst>
                </a:gridCol>
                <a:gridCol w="673415">
                  <a:extLst>
                    <a:ext uri="{9D8B030D-6E8A-4147-A177-3AD203B41FA5}">
                      <a16:colId xmlns:a16="http://schemas.microsoft.com/office/drawing/2014/main" val="632205037"/>
                    </a:ext>
                  </a:extLst>
                </a:gridCol>
                <a:gridCol w="3270876">
                  <a:extLst>
                    <a:ext uri="{9D8B030D-6E8A-4147-A177-3AD203B41FA5}">
                      <a16:colId xmlns:a16="http://schemas.microsoft.com/office/drawing/2014/main" val="2794927619"/>
                    </a:ext>
                  </a:extLst>
                </a:gridCol>
                <a:gridCol w="673415">
                  <a:extLst>
                    <a:ext uri="{9D8B030D-6E8A-4147-A177-3AD203B41FA5}">
                      <a16:colId xmlns:a16="http://schemas.microsoft.com/office/drawing/2014/main" val="827006256"/>
                    </a:ext>
                  </a:extLst>
                </a:gridCol>
                <a:gridCol w="2886066">
                  <a:extLst>
                    <a:ext uri="{9D8B030D-6E8A-4147-A177-3AD203B41FA5}">
                      <a16:colId xmlns:a16="http://schemas.microsoft.com/office/drawing/2014/main" val="2127310505"/>
                    </a:ext>
                  </a:extLst>
                </a:gridCol>
                <a:gridCol w="673415">
                  <a:extLst>
                    <a:ext uri="{9D8B030D-6E8A-4147-A177-3AD203B41FA5}">
                      <a16:colId xmlns:a16="http://schemas.microsoft.com/office/drawing/2014/main" val="2492509945"/>
                    </a:ext>
                  </a:extLst>
                </a:gridCol>
                <a:gridCol w="2982269">
                  <a:extLst>
                    <a:ext uri="{9D8B030D-6E8A-4147-A177-3AD203B41FA5}">
                      <a16:colId xmlns:a16="http://schemas.microsoft.com/office/drawing/2014/main" val="1100119282"/>
                    </a:ext>
                  </a:extLst>
                </a:gridCol>
              </a:tblGrid>
              <a:tr h="552787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제안공고</a:t>
                      </a:r>
                      <a:endParaRPr lang="en-US" altLang="ko-KR" sz="1900" kern="0" spc="0" smtClean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0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수요기관</a:t>
                      </a:r>
                      <a:r>
                        <a:rPr lang="en-US" altLang="ko-KR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900" kern="0" spc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629C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-15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제안서 제출</a:t>
                      </a:r>
                      <a:endParaRPr lang="en-US" altLang="ko-KR" sz="1900" kern="0" spc="-150" smtClean="0">
                        <a:solidFill>
                          <a:schemeClr val="bg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indent="0" algn="ctr" fontAlgn="base" latinLnBrk="0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900" kern="0" spc="-15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900" kern="0" spc="-15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계약상대자</a:t>
                      </a:r>
                      <a:r>
                        <a:rPr lang="en-US" altLang="ko-KR" sz="1900" kern="0" spc="-15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900" kern="0" spc="-150">
                        <a:solidFill>
                          <a:schemeClr val="bg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629C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제안서 평가 및 선정</a:t>
                      </a:r>
                      <a:endParaRPr lang="en-US" altLang="ko-KR" sz="1900" kern="0" spc="0" smtClean="0">
                        <a:solidFill>
                          <a:schemeClr val="bg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indent="0" algn="ctr" fontAlgn="base" latinLnBrk="0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수요기관</a:t>
                      </a:r>
                      <a:r>
                        <a:rPr lang="en-US" altLang="ko-KR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900" kern="0" spc="0">
                        <a:solidFill>
                          <a:schemeClr val="bg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629C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납품요구</a:t>
                      </a:r>
                      <a:endParaRPr lang="en-US" altLang="ko-KR" sz="1900" kern="0" spc="0" smtClean="0">
                        <a:solidFill>
                          <a:schemeClr val="bg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indent="0" algn="ctr" fontAlgn="base" latinLnBrk="0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수요기관</a:t>
                      </a:r>
                      <a:r>
                        <a:rPr lang="en-US" altLang="ko-KR" sz="1900" kern="0" spc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900" kern="0" spc="0">
                        <a:solidFill>
                          <a:schemeClr val="bg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62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911329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제안규격 사전판정 및 </a:t>
                      </a:r>
                      <a:endParaRPr lang="en-US" altLang="ko-KR" sz="1800" kern="0" spc="-9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ctr" defTabSz="914400" rtl="0" eaLnBrk="1" fontAlgn="base" latinLnBrk="0" hangingPunct="1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제안서 평가</a:t>
                      </a:r>
                      <a:r>
                        <a:rPr lang="en-US" altLang="ko-KR" sz="18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8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납품업체 선정</a:t>
                      </a:r>
                      <a:endParaRPr lang="ko-KR" altLang="en-US" sz="1800" kern="0" spc="-9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5482998"/>
                  </a:ext>
                </a:extLst>
              </a:tr>
              <a:tr h="59103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규격</a:t>
                      </a:r>
                      <a:r>
                        <a:rPr lang="en-US" altLang="ko-KR" sz="18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8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수량</a:t>
                      </a:r>
                      <a:r>
                        <a:rPr lang="en-US" altLang="ko-KR" sz="18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8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예산</a:t>
                      </a:r>
                      <a:r>
                        <a:rPr lang="en-US" altLang="ko-KR" sz="18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</a:p>
                    <a:p>
                      <a:pPr marL="0" marR="0" indent="0" algn="ctr" fontAlgn="base" latinLnBrk="0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평가방법 등 공고</a:t>
                      </a:r>
                      <a:endParaRPr lang="ko-KR" altLang="en-US" sz="1800" kern="0" spc="-9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ts val="3000"/>
                        </a:lnSpc>
                      </a:pPr>
                      <a:r>
                        <a:rPr lang="ko-KR" altLang="en-US" sz="18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공고 충족 물품 및 가격</a:t>
                      </a:r>
                      <a:endParaRPr lang="ko-KR" altLang="en-US" sz="1800" kern="0" spc="-9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-9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선정된 업체에 납품요구</a:t>
                      </a:r>
                      <a:endParaRPr lang="ko-KR" altLang="en-US" sz="1800" kern="0" spc="-9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85066637"/>
                  </a:ext>
                </a:extLst>
              </a:tr>
            </a:tbl>
          </a:graphicData>
        </a:graphic>
      </p:graphicFrame>
      <p:pic>
        <p:nvPicPr>
          <p:cNvPr id="81" name="object 2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72000" y="6173984"/>
            <a:ext cx="334495" cy="342803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82" name="object 2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504705" y="6173984"/>
            <a:ext cx="334495" cy="342803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83" name="object 2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086105" y="6173984"/>
            <a:ext cx="334495" cy="342803"/>
          </a:xfrm>
          <a:prstGeom prst="rect">
            <a:avLst/>
          </a:prstGeom>
          <a:solidFill>
            <a:schemeClr val="bg1"/>
          </a:solidFill>
        </p:spPr>
      </p:pic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7556880"/>
              </p:ext>
            </p:extLst>
          </p:nvPr>
        </p:nvGraphicFramePr>
        <p:xfrm>
          <a:off x="1415475" y="2857500"/>
          <a:ext cx="16040100" cy="2416303"/>
        </p:xfrm>
        <a:graphic>
          <a:graphicData uri="http://schemas.openxmlformats.org/drawingml/2006/table">
            <a:tbl>
              <a:tblPr/>
              <a:tblGrid>
                <a:gridCol w="16040100">
                  <a:extLst>
                    <a:ext uri="{9D8B030D-6E8A-4147-A177-3AD203B41FA5}">
                      <a16:colId xmlns:a16="http://schemas.microsoft.com/office/drawing/2014/main" val="1470954208"/>
                    </a:ext>
                  </a:extLst>
                </a:gridCol>
              </a:tblGrid>
              <a:tr h="2416303">
                <a:tc>
                  <a:txBody>
                    <a:bodyPr/>
                    <a:lstStyle/>
                    <a:p>
                      <a:pPr marL="0" marR="38100" indent="3810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496570" marR="38100" indent="-2286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900" kern="0" spc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•</a:t>
                      </a:r>
                      <a:r>
                        <a:rPr lang="ko-KR" altLang="en-US" sz="1900" kern="0" spc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900" b="1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900" b="1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적용대상</a:t>
                      </a:r>
                      <a:r>
                        <a:rPr lang="en-US" altLang="ko-KR" sz="1900" b="1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900" kern="0" spc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900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수요기관의 </a:t>
                      </a:r>
                      <a:r>
                        <a:rPr lang="en-US" altLang="ko-KR" sz="1900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900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회 납품요구대상 구매예산이 </a:t>
                      </a:r>
                      <a:r>
                        <a:rPr lang="en-US" altLang="ko-KR" sz="1900" b="1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1900" b="1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억 원 이상인 경우</a:t>
                      </a:r>
                      <a:endParaRPr lang="ko-KR" altLang="en-US" sz="1900" b="1" kern="0" spc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492760" marR="38100" indent="-22733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900" kern="0" spc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•</a:t>
                      </a:r>
                      <a:r>
                        <a:rPr lang="ko-KR" altLang="en-US" sz="1900" kern="0" spc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900" b="1" kern="0" spc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900" b="1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선정방법</a:t>
                      </a:r>
                      <a:r>
                        <a:rPr lang="en-US" altLang="ko-KR" sz="1900" b="1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900" kern="0" spc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900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수요기관의 구매희망 규격 및 수량을 공고하고</a:t>
                      </a:r>
                      <a:r>
                        <a:rPr lang="en-US" altLang="ko-KR" sz="1900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900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조건을 충족하는 모든 계약업체의 물품 및 가격제안서를 받아 평가하여 </a:t>
                      </a:r>
                      <a:r>
                        <a:rPr lang="ko-KR" altLang="en-US" sz="1900" kern="0" spc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납품대상</a:t>
                      </a:r>
                      <a:endParaRPr lang="en-US" altLang="ko-KR" sz="1900" kern="0" spc="0" smtClean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492760" marR="38100" indent="-22733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900" kern="0" spc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ko-KR" altLang="en-US" sz="1900" kern="0" spc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업체 </a:t>
                      </a:r>
                      <a:r>
                        <a:rPr lang="ko-KR" altLang="en-US" sz="1900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선정</a:t>
                      </a:r>
                      <a:endParaRPr lang="ko-KR" altLang="en-US" sz="1900" kern="0" spc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487680" marR="38100" indent="-22479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900" kern="0" spc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•</a:t>
                      </a:r>
                      <a:r>
                        <a:rPr lang="ko-KR" altLang="en-US" sz="1900" kern="0" spc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900" b="1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900" b="1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평가기준</a:t>
                      </a:r>
                      <a:r>
                        <a:rPr lang="en-US" altLang="ko-KR" sz="1900" b="1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900" kern="0" spc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900" b="1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종합평가방식</a:t>
                      </a:r>
                      <a:r>
                        <a:rPr lang="en-US" altLang="ko-KR" sz="1900" b="1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900" b="1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표준평가방식</a:t>
                      </a:r>
                      <a:r>
                        <a:rPr lang="en-US" altLang="ko-KR" sz="1900" b="1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(Ⅰ~Ⅱ)</a:t>
                      </a:r>
                      <a:r>
                        <a:rPr lang="ko-KR" altLang="en-US" sz="1900" kern="0" spc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900" kern="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 수요기관이 선택</a:t>
                      </a:r>
                      <a:endParaRPr lang="ko-KR" altLang="en-US" sz="1900" kern="0" spc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662940" marR="38100" indent="-31242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100" spc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* </a:t>
                      </a:r>
                      <a:r>
                        <a:rPr lang="ko-KR" altLang="en-US" sz="1900" kern="0" spc="-1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평가방법 및 납품대상업체 선정기준 </a:t>
                      </a:r>
                      <a:r>
                        <a:rPr lang="en-US" altLang="ko-KR" sz="1900" kern="0" spc="-1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900" kern="0" spc="-1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「물품 다수공급자계약 업무처리규정」 </a:t>
                      </a:r>
                      <a:r>
                        <a:rPr lang="en-US" altLang="ko-KR" sz="1900" kern="0" spc="-1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[</a:t>
                      </a:r>
                      <a:r>
                        <a:rPr lang="ko-KR" altLang="en-US" sz="1900" kern="0" spc="-1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별첨 </a:t>
                      </a:r>
                      <a:r>
                        <a:rPr lang="en-US" altLang="ko-KR" sz="1900" kern="0" spc="-1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2] </a:t>
                      </a:r>
                      <a:r>
                        <a:rPr lang="ko-KR" altLang="en-US" sz="1900" kern="0" spc="-1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다수공급자계약 </a:t>
                      </a:r>
                      <a:r>
                        <a:rPr lang="en-US" altLang="ko-KR" sz="1900" kern="0" spc="-1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1900" kern="0" spc="-1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단계경쟁 제안공고 운용요령</a:t>
                      </a:r>
                      <a:endParaRPr lang="ko-KR" altLang="en-US" sz="1900" kern="0" spc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42417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4408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" y="0"/>
            <a:ext cx="2882899" cy="396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2843712" y="0"/>
            <a:ext cx="15539539" cy="396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13"/>
          <p:cNvSpPr txBox="1"/>
          <p:nvPr/>
        </p:nvSpPr>
        <p:spPr>
          <a:xfrm>
            <a:off x="4876800" y="3501147"/>
            <a:ext cx="8775700" cy="15113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99600"/>
              </a:lnSpc>
            </a:pPr>
            <a:r>
              <a:rPr lang="en-US" altLang="ko-KR" sz="8500" spc="-600" dirty="0" smtClean="0">
                <a:solidFill>
                  <a:srgbClr val="FF75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Chapter 7</a:t>
            </a:r>
            <a:endParaRPr lang="ko-KR" altLang="en-US" sz="8500" spc="-600" dirty="0">
              <a:solidFill>
                <a:srgbClr val="FF756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8" name="TextBox 14"/>
          <p:cNvSpPr txBox="1"/>
          <p:nvPr/>
        </p:nvSpPr>
        <p:spPr>
          <a:xfrm>
            <a:off x="4876800" y="4948944"/>
            <a:ext cx="8775700" cy="15113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99600"/>
              </a:lnSpc>
            </a:pPr>
            <a:r>
              <a:rPr lang="ko-KR" altLang="en-US" sz="7200" spc="-600" smtClean="0">
                <a:solidFill>
                  <a:srgbClr val="084C8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우수조달물품</a:t>
            </a:r>
            <a:endParaRPr lang="ko-KR" altLang="en-US" sz="7200" spc="-600">
              <a:solidFill>
                <a:srgbClr val="084C8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334000" y="3238500"/>
            <a:ext cx="7696200" cy="313285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94222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4"/>
          <p:cNvSpPr txBox="1"/>
          <p:nvPr/>
        </p:nvSpPr>
        <p:spPr>
          <a:xfrm>
            <a:off x="1260000" y="2476504"/>
            <a:ext cx="15961200" cy="126701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146" indent="-171446">
              <a:lnSpc>
                <a:spcPct val="1500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en-US" sz="500" spc="-5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  </a:t>
            </a:r>
            <a:endParaRPr lang="en-US" sz="800" smtClean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  <a:p>
            <a:pPr marL="342900" indent="-342900" fontAlgn="base" latinLnBrk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의미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 </a:t>
            </a:r>
            <a:r>
              <a:rPr lang="ko-KR" altLang="en-US" sz="2400" spc="-150" smtClean="0"/>
              <a:t>중소기업이 직접 제조한 기술력과 품질</a:t>
            </a:r>
            <a:r>
              <a:rPr lang="en-US" altLang="ko-KR" sz="2400" spc="-150" smtClean="0"/>
              <a:t>, </a:t>
            </a:r>
            <a:r>
              <a:rPr lang="ko-KR" altLang="en-US" sz="2400" spc="-150" smtClean="0"/>
              <a:t>성능이 우수한 제품의 공공판로를 지원하고 기술개발을 견인하기 위한 제도</a:t>
            </a:r>
            <a:endParaRPr lang="en-US" altLang="ko-KR" sz="2400" spc="-150" smtClean="0"/>
          </a:p>
          <a:p>
            <a:pPr fontAlgn="base" latinLnBrk="1"/>
            <a:r>
              <a:rPr lang="ko-KR" altLang="en-US" sz="800" spc="-5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   </a:t>
            </a:r>
            <a:endParaRPr lang="en-US" altLang="ko-KR" sz="800" spc="-51" smtClean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  <a:p>
            <a:pPr fontAlgn="base" latinLnBrk="1">
              <a:lnSpc>
                <a:spcPct val="150000"/>
              </a:lnSpc>
            </a:pPr>
            <a:r>
              <a:rPr lang="ko-KR" altLang="en-US" sz="2000" spc="-5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 * 우수조달물품은 우선구매 </a:t>
            </a:r>
            <a:r>
              <a:rPr lang="en-US" altLang="ko-KR" sz="2000" spc="-5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(</a:t>
            </a:r>
            <a:r>
              <a:rPr lang="ko-KR" altLang="en-US" sz="2000" spc="-5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공공기관 중소기업물품 구매액의 </a:t>
            </a:r>
            <a:r>
              <a:rPr lang="en-US" altLang="ko-KR" sz="2000" spc="-5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15%</a:t>
            </a:r>
            <a:r>
              <a:rPr lang="ko-KR" altLang="en-US" sz="2000" spc="-5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↑</a:t>
            </a:r>
            <a:r>
              <a:rPr lang="en-US" altLang="ko-KR" sz="2000" spc="-5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) </a:t>
            </a:r>
            <a:r>
              <a:rPr lang="ko-KR" altLang="en-US" sz="2000" spc="-5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제품에 해당 </a:t>
            </a:r>
            <a:r>
              <a:rPr lang="en-US" altLang="ko-KR" sz="2000" spc="-5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(</a:t>
            </a:r>
            <a:r>
              <a:rPr lang="ko-KR" altLang="en-US" sz="2000" spc="-5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판로지원법 제</a:t>
            </a:r>
            <a:r>
              <a:rPr lang="en-US" altLang="ko-KR" sz="2000" spc="-5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13</a:t>
            </a:r>
            <a:r>
              <a:rPr lang="ko-KR" altLang="en-US" sz="2000" spc="-5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조</a:t>
            </a:r>
            <a:r>
              <a:rPr lang="en-US" altLang="ko-KR" sz="2000" spc="-5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)</a:t>
            </a:r>
            <a:endParaRPr lang="ko-KR" altLang="en-US" sz="1600"/>
          </a:p>
        </p:txBody>
      </p:sp>
      <p:sp>
        <p:nvSpPr>
          <p:cNvPr id="32" name="object 13"/>
          <p:cNvSpPr txBox="1"/>
          <p:nvPr/>
        </p:nvSpPr>
        <p:spPr>
          <a:xfrm>
            <a:off x="1371600" y="3906702"/>
            <a:ext cx="15486743" cy="951671"/>
          </a:xfrm>
          <a:prstGeom prst="rect">
            <a:avLst/>
          </a:prstGeom>
          <a:solidFill>
            <a:srgbClr val="E7F2DA"/>
          </a:solidFill>
          <a:ln w="6350">
            <a:solidFill>
              <a:srgbClr val="97CB59"/>
            </a:solidFill>
          </a:ln>
        </p:spPr>
        <p:txBody>
          <a:bodyPr vert="horz" wrap="square" lIns="0" tIns="86995" rIns="0" bIns="0" rtlCol="0">
            <a:spAutoFit/>
          </a:bodyPr>
          <a:lstStyle/>
          <a:p>
            <a:pPr fontAlgn="base" latinLnBrk="1">
              <a:lnSpc>
                <a:spcPts val="3600"/>
              </a:lnSpc>
            </a:pPr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ko-KR" sz="2000">
                <a:latin typeface="+mn-ea"/>
              </a:rPr>
              <a:t>•</a:t>
            </a:r>
            <a:r>
              <a:rPr lang="ko-KR" altLang="en-US" sz="2000">
                <a:latin typeface="+mn-ea"/>
              </a:rPr>
              <a:t> 「조달사업에 관한 법률」 제</a:t>
            </a:r>
            <a:r>
              <a:rPr lang="en-US" altLang="ko-KR" sz="2000">
                <a:latin typeface="+mn-ea"/>
              </a:rPr>
              <a:t>26</a:t>
            </a:r>
            <a:r>
              <a:rPr lang="ko-KR" altLang="en-US" sz="2000">
                <a:latin typeface="+mn-ea"/>
              </a:rPr>
              <a:t>조 및 동법 시행령 제</a:t>
            </a:r>
            <a:r>
              <a:rPr lang="en-US" altLang="ko-KR" sz="2000">
                <a:latin typeface="+mn-ea"/>
              </a:rPr>
              <a:t>30</a:t>
            </a:r>
            <a:r>
              <a:rPr lang="ko-KR" altLang="en-US" sz="2000">
                <a:latin typeface="+mn-ea"/>
              </a:rPr>
              <a:t>조</a:t>
            </a:r>
            <a:r>
              <a:rPr lang="en-US" altLang="ko-KR" sz="2000">
                <a:latin typeface="+mn-ea"/>
              </a:rPr>
              <a:t>, </a:t>
            </a:r>
            <a:r>
              <a:rPr lang="ko-KR" altLang="en-US" sz="2000">
                <a:latin typeface="+mn-ea"/>
              </a:rPr>
              <a:t>제</a:t>
            </a:r>
            <a:r>
              <a:rPr lang="en-US" altLang="ko-KR" sz="2000">
                <a:latin typeface="+mn-ea"/>
              </a:rPr>
              <a:t>32</a:t>
            </a:r>
            <a:r>
              <a:rPr lang="ko-KR" altLang="en-US" sz="2000">
                <a:latin typeface="+mn-ea"/>
              </a:rPr>
              <a:t>조                 </a:t>
            </a:r>
            <a:r>
              <a:rPr lang="en-US" altLang="ko-KR" sz="2000">
                <a:latin typeface="+mn-ea"/>
              </a:rPr>
              <a:t>•</a:t>
            </a:r>
            <a:r>
              <a:rPr lang="ko-KR" altLang="en-US" sz="2000">
                <a:latin typeface="+mn-ea"/>
              </a:rPr>
              <a:t> 「우수조달물품 지정</a:t>
            </a:r>
            <a:r>
              <a:rPr lang="en-US" altLang="ko-KR" sz="2000">
                <a:latin typeface="+mn-ea"/>
              </a:rPr>
              <a:t>‧</a:t>
            </a:r>
            <a:r>
              <a:rPr lang="ko-KR" altLang="en-US" sz="2000">
                <a:latin typeface="+mn-ea"/>
              </a:rPr>
              <a:t>관리 규정」</a:t>
            </a:r>
            <a:r>
              <a:rPr lang="en-US" altLang="ko-KR" sz="2000">
                <a:latin typeface="+mn-ea"/>
              </a:rPr>
              <a:t>(</a:t>
            </a:r>
            <a:r>
              <a:rPr lang="ko-KR" altLang="en-US" sz="2000">
                <a:latin typeface="+mn-ea"/>
              </a:rPr>
              <a:t>조달청 고시</a:t>
            </a:r>
            <a:r>
              <a:rPr lang="en-US" altLang="ko-KR" sz="2000">
                <a:latin typeface="+mn-ea"/>
              </a:rPr>
              <a:t>)</a:t>
            </a:r>
          </a:p>
          <a:p>
            <a:pPr fontAlgn="base" latinLnBrk="1">
              <a:lnSpc>
                <a:spcPts val="3600"/>
              </a:lnSpc>
            </a:pPr>
            <a:r>
              <a:rPr lang="en-US" altLang="ko-KR" sz="2000">
                <a:latin typeface="+mn-ea"/>
              </a:rPr>
              <a:t>  • </a:t>
            </a:r>
            <a:r>
              <a:rPr lang="ko-KR" altLang="en-US" sz="2000">
                <a:latin typeface="+mn-ea"/>
              </a:rPr>
              <a:t>「국가를 당사자로 하는 계약에 관한 법률」 제</a:t>
            </a:r>
            <a:r>
              <a:rPr lang="en-US" altLang="ko-KR" sz="2000">
                <a:latin typeface="+mn-ea"/>
              </a:rPr>
              <a:t>7</a:t>
            </a:r>
            <a:r>
              <a:rPr lang="ko-KR" altLang="en-US" sz="2000">
                <a:latin typeface="+mn-ea"/>
              </a:rPr>
              <a:t>조 및 동법 시행령 제</a:t>
            </a:r>
            <a:r>
              <a:rPr lang="en-US" altLang="ko-KR" sz="2000">
                <a:latin typeface="+mn-ea"/>
              </a:rPr>
              <a:t>26</a:t>
            </a:r>
            <a:r>
              <a:rPr lang="ko-KR" altLang="en-US" sz="2000">
                <a:latin typeface="+mn-ea"/>
              </a:rPr>
              <a:t>조 제</a:t>
            </a:r>
            <a:r>
              <a:rPr lang="en-US" altLang="ko-KR" sz="2000">
                <a:latin typeface="+mn-ea"/>
              </a:rPr>
              <a:t>1</a:t>
            </a:r>
            <a:r>
              <a:rPr lang="ko-KR" altLang="en-US" sz="2000">
                <a:latin typeface="+mn-ea"/>
              </a:rPr>
              <a:t>항 제</a:t>
            </a:r>
            <a:r>
              <a:rPr lang="en-US" altLang="ko-KR" sz="2000">
                <a:latin typeface="+mn-ea"/>
              </a:rPr>
              <a:t>3</a:t>
            </a:r>
            <a:r>
              <a:rPr lang="ko-KR" altLang="en-US" sz="2000">
                <a:latin typeface="+mn-ea"/>
              </a:rPr>
              <a:t>호 바목 등</a:t>
            </a:r>
          </a:p>
        </p:txBody>
      </p:sp>
      <p:sp>
        <p:nvSpPr>
          <p:cNvPr id="95" name="TextBox 12"/>
          <p:cNvSpPr txBox="1"/>
          <p:nvPr/>
        </p:nvSpPr>
        <p:spPr>
          <a:xfrm>
            <a:off x="1028703" y="6497818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endParaRPr lang="en-US" sz="21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7. </a:t>
            </a:r>
            <a:r>
              <a:rPr lang="ko-KR" altLang="en-US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우수조달물품</a:t>
            </a:r>
            <a:endParaRPr lang="ko-KR" altLang="ko-KR" sz="510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10591805" y="952500"/>
            <a:ext cx="7804151" cy="635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41100"/>
              </a:lnSpc>
            </a:pPr>
            <a:r>
              <a:rPr lang="ko-KR" altLang="en-US" sz="3500" b="1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</a:t>
            </a:r>
            <a:r>
              <a:rPr lang="ko-KR" alt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제도 개요</a:t>
            </a:r>
            <a:endParaRPr lang="en-US" altLang="ko-KR" sz="35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object 4"/>
          <p:cNvSpPr txBox="1"/>
          <p:nvPr/>
        </p:nvSpPr>
        <p:spPr>
          <a:xfrm>
            <a:off x="1752600" y="1943104"/>
            <a:ext cx="4572000" cy="53565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ko-KR" altLang="en-US"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우수조달물품 제도</a:t>
            </a:r>
            <a:endParaRPr lang="en-US" altLang="ko-KR" sz="2600" spc="-115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</p:txBody>
      </p:sp>
      <p:cxnSp>
        <p:nvCxnSpPr>
          <p:cNvPr id="20" name="직선 연결선 19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400" y="2016764"/>
            <a:ext cx="540000" cy="540000"/>
          </a:xfrm>
          <a:prstGeom prst="rect">
            <a:avLst/>
          </a:prstGeom>
        </p:spPr>
      </p:pic>
      <p:sp>
        <p:nvSpPr>
          <p:cNvPr id="31" name="TextBox 12"/>
          <p:cNvSpPr txBox="1"/>
          <p:nvPr/>
        </p:nvSpPr>
        <p:spPr>
          <a:xfrm>
            <a:off x="1005118" y="2114785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sz="21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  <a:r>
              <a:rPr lang="en-US" altLang="ko-KR" sz="21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lang="en-US" sz="21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4" name="object 4"/>
          <p:cNvSpPr txBox="1"/>
          <p:nvPr/>
        </p:nvSpPr>
        <p:spPr>
          <a:xfrm>
            <a:off x="1752600" y="5139437"/>
            <a:ext cx="15773400" cy="6129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ko-KR" altLang="en-US"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신청대상   </a:t>
            </a:r>
            <a:r>
              <a:rPr lang="en-US" altLang="ko-KR"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:  </a:t>
            </a:r>
            <a:r>
              <a:rPr lang="ko-KR" altLang="en-US" sz="2400"/>
              <a:t>중소기업 또는 초기 중견기업</a:t>
            </a:r>
            <a:r>
              <a:rPr lang="ko-KR" altLang="en-US" sz="2400" baseline="30000"/>
              <a:t>*</a:t>
            </a:r>
            <a:r>
              <a:rPr lang="ko-KR" altLang="en-US" sz="2400"/>
              <a:t>이 생산하는 물품 및 소프트웨어로서 아래 어느 하나에 해당하는 제품</a:t>
            </a:r>
            <a:endParaRPr lang="en-US" altLang="ko-KR" sz="2600" spc="-115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</p:txBody>
      </p:sp>
      <p:pic>
        <p:nvPicPr>
          <p:cNvPr id="35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400" y="5213100"/>
            <a:ext cx="540000" cy="540000"/>
          </a:xfrm>
          <a:prstGeom prst="rect">
            <a:avLst/>
          </a:prstGeom>
        </p:spPr>
      </p:pic>
      <p:sp>
        <p:nvSpPr>
          <p:cNvPr id="36" name="TextBox 12"/>
          <p:cNvSpPr txBox="1"/>
          <p:nvPr/>
        </p:nvSpPr>
        <p:spPr>
          <a:xfrm>
            <a:off x="1005118" y="5311121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sz="21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02</a:t>
            </a: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4265629"/>
              </p:ext>
            </p:extLst>
          </p:nvPr>
        </p:nvGraphicFramePr>
        <p:xfrm>
          <a:off x="1301754" y="5897117"/>
          <a:ext cx="15181943" cy="2980183"/>
        </p:xfrm>
        <a:graphic>
          <a:graphicData uri="http://schemas.openxmlformats.org/drawingml/2006/table">
            <a:tbl>
              <a:tblPr/>
              <a:tblGrid>
                <a:gridCol w="15181943">
                  <a:extLst>
                    <a:ext uri="{9D8B030D-6E8A-4147-A177-3AD203B41FA5}">
                      <a16:colId xmlns:a16="http://schemas.microsoft.com/office/drawing/2014/main" val="508988227"/>
                    </a:ext>
                  </a:extLst>
                </a:gridCol>
              </a:tblGrid>
              <a:tr h="2980183">
                <a:tc>
                  <a:txBody>
                    <a:bodyPr/>
                    <a:lstStyle/>
                    <a:p>
                      <a:pPr marL="469900" marR="38100" indent="-21590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30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</a:t>
                      </a:r>
                      <a:r>
                        <a:rPr lang="ko-KR" altLang="en-US" sz="230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신제품</a:t>
                      </a:r>
                      <a:r>
                        <a:rPr lang="en-US" altLang="ko-KR" sz="23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(NEP) </a:t>
                      </a:r>
                      <a:r>
                        <a:rPr lang="ko-KR" altLang="en-US" sz="23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또는 신제품</a:t>
                      </a:r>
                      <a:r>
                        <a:rPr lang="en-US" altLang="ko-KR" sz="23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(NEP)</a:t>
                      </a:r>
                      <a:r>
                        <a:rPr lang="ko-KR" altLang="en-US" sz="23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을 포함한 제품</a:t>
                      </a:r>
                      <a:r>
                        <a:rPr lang="en-US" altLang="ko-KR" sz="23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23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최초 인증일로부터 </a:t>
                      </a:r>
                      <a:r>
                        <a:rPr lang="en-US" altLang="ko-KR" sz="23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23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 이내</a:t>
                      </a:r>
                      <a:r>
                        <a:rPr lang="en-US" altLang="ko-KR" sz="23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23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486410" marR="38100" indent="-22352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30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</a:t>
                      </a:r>
                      <a:r>
                        <a:rPr lang="ko-KR" altLang="en-US" sz="230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신기술</a:t>
                      </a:r>
                      <a:r>
                        <a:rPr lang="en-US" altLang="ko-KR" sz="23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(NET </a:t>
                      </a:r>
                      <a:r>
                        <a:rPr lang="ko-KR" altLang="en-US" sz="23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</a:t>
                      </a:r>
                      <a:r>
                        <a:rPr lang="en-US" altLang="ko-KR" sz="23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23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 적용된 제품</a:t>
                      </a:r>
                      <a:r>
                        <a:rPr lang="en-US" altLang="ko-KR" sz="23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23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최초 인증일로부터 </a:t>
                      </a:r>
                      <a:r>
                        <a:rPr lang="en-US" altLang="ko-KR" sz="23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23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 이내</a:t>
                      </a:r>
                      <a:r>
                        <a:rPr lang="en-US" altLang="ko-KR" sz="23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23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494030" marR="38100" indent="-22860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30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</a:t>
                      </a:r>
                      <a:r>
                        <a:rPr lang="ko-KR" altLang="en-US" sz="230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특허 </a:t>
                      </a:r>
                      <a:r>
                        <a:rPr lang="ko-KR" altLang="en-US" sz="23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또는 등록실용신안이 적용된 제품</a:t>
                      </a:r>
                      <a:r>
                        <a:rPr lang="en-US" altLang="ko-KR" sz="23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23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등록 후 </a:t>
                      </a:r>
                      <a:r>
                        <a:rPr lang="en-US" altLang="ko-KR" sz="23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  <a:r>
                        <a:rPr lang="ko-KR" altLang="en-US" sz="23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</a:t>
                      </a:r>
                      <a:r>
                        <a:rPr lang="en-US" altLang="ko-KR" sz="23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23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특허</a:t>
                      </a:r>
                      <a:r>
                        <a:rPr lang="en-US" altLang="ko-KR" sz="23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), 3</a:t>
                      </a:r>
                      <a:r>
                        <a:rPr lang="ko-KR" altLang="en-US" sz="23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</a:t>
                      </a:r>
                      <a:r>
                        <a:rPr lang="en-US" altLang="ko-KR" sz="23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23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실용신안</a:t>
                      </a:r>
                      <a:r>
                        <a:rPr lang="en-US" altLang="ko-KR" sz="23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23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이내</a:t>
                      </a:r>
                      <a:r>
                        <a:rPr lang="en-US" altLang="ko-KR" sz="23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23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494030" marR="38100" indent="-22860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30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</a:t>
                      </a:r>
                      <a:r>
                        <a:rPr lang="ko-KR" altLang="en-US" sz="230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저작권등록이 </a:t>
                      </a:r>
                      <a:r>
                        <a:rPr lang="ko-KR" altLang="en-US" sz="23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된 우수품질 소프트웨어 인증제품</a:t>
                      </a:r>
                      <a:r>
                        <a:rPr lang="en-US" altLang="ko-KR" sz="23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(GS)</a:t>
                      </a:r>
                      <a:endParaRPr lang="ko-KR" altLang="en-US" sz="23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491490" marR="38100" indent="-22733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30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</a:t>
                      </a:r>
                      <a:r>
                        <a:rPr lang="ko-KR" altLang="en-US" sz="230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2300" kern="0" spc="-6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연구개발 </a:t>
                      </a:r>
                      <a:r>
                        <a:rPr lang="ko-KR" altLang="en-US" sz="2300" kern="0" spc="-6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사업 추진 기관장과 조달청장이 공동으로 시행한 기술개발 지원사업에 따라 기술개발에 성공한 제품</a:t>
                      </a:r>
                      <a:endParaRPr lang="ko-KR" altLang="en-US" sz="23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494030" marR="38100" indent="-22860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30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</a:t>
                      </a:r>
                      <a:r>
                        <a:rPr lang="ko-KR" altLang="en-US" sz="230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2300" kern="0" spc="-5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조달청장이 </a:t>
                      </a:r>
                      <a:r>
                        <a:rPr lang="ko-KR" altLang="en-US" sz="2300" kern="0" spc="-5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구매하여 실증 결과 성공으로 판정한 혁신제품</a:t>
                      </a:r>
                      <a:r>
                        <a:rPr lang="en-US" altLang="ko-KR" sz="2300" kern="0" spc="-5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2300" kern="0" spc="-5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판정일로부터 </a:t>
                      </a:r>
                      <a:r>
                        <a:rPr lang="en-US" altLang="ko-KR" sz="2300" kern="0" spc="-5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2300" kern="0" spc="-5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 이내</a:t>
                      </a:r>
                      <a:r>
                        <a:rPr lang="en-US" altLang="ko-KR" sz="2300" kern="0" spc="-5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23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8631432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783000" y="5797070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7" name="직사각형 36"/>
          <p:cNvSpPr/>
          <p:nvPr/>
        </p:nvSpPr>
        <p:spPr>
          <a:xfrm>
            <a:off x="1335314" y="9101257"/>
            <a:ext cx="1603828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1"/>
            <a:r>
              <a:rPr lang="ko-KR" altLang="en-US"/>
              <a:t>* 초기 중견기업 </a:t>
            </a:r>
            <a:r>
              <a:rPr lang="en-US" altLang="ko-KR"/>
              <a:t>: </a:t>
            </a:r>
            <a:r>
              <a:rPr lang="ko-KR" altLang="en-US"/>
              <a:t>중소기업으로 보는 기간 만료 후 </a:t>
            </a:r>
            <a:r>
              <a:rPr lang="en-US" altLang="ko-KR"/>
              <a:t>3</a:t>
            </a:r>
            <a:r>
              <a:rPr lang="ko-KR" altLang="en-US"/>
              <a:t>년 이내 또는 </a:t>
            </a:r>
            <a:r>
              <a:rPr lang="en-US" altLang="ko-KR"/>
              <a:t>3</a:t>
            </a:r>
            <a:r>
              <a:rPr lang="ko-KR" altLang="en-US"/>
              <a:t>년간 평균 매출액 </a:t>
            </a:r>
            <a:r>
              <a:rPr lang="en-US" altLang="ko-KR"/>
              <a:t>3</a:t>
            </a:r>
            <a:r>
              <a:rPr lang="ko-KR" altLang="en-US"/>
              <a:t>천억 원 미만 기업</a:t>
            </a:r>
            <a:r>
              <a:rPr lang="en-US" altLang="ko-KR"/>
              <a:t>(</a:t>
            </a:r>
            <a:r>
              <a:rPr lang="ko-KR" altLang="en-US"/>
              <a:t>「조달사업에 관한 법률 시행령」 제</a:t>
            </a:r>
            <a:r>
              <a:rPr lang="en-US" altLang="ko-KR"/>
              <a:t>30</a:t>
            </a:r>
            <a:r>
              <a:rPr lang="ko-KR" altLang="en-US"/>
              <a:t>조 제</a:t>
            </a:r>
            <a:r>
              <a:rPr lang="en-US" altLang="ko-KR"/>
              <a:t>2</a:t>
            </a:r>
            <a:r>
              <a:rPr lang="ko-KR" altLang="en-US"/>
              <a:t>항</a:t>
            </a:r>
            <a:r>
              <a:rPr lang="en-US" altLang="ko-KR"/>
              <a:t>)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1135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7. </a:t>
            </a:r>
            <a:r>
              <a:rPr lang="ko-KR" altLang="en-US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우수조달물품</a:t>
            </a:r>
            <a:endParaRPr lang="ko-KR" altLang="ko-KR" sz="510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10591805" y="952500"/>
            <a:ext cx="7804151" cy="635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41100"/>
              </a:lnSpc>
            </a:pPr>
            <a:r>
              <a:rPr lang="ko-KR" altLang="en-US" sz="3500" b="1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</a:t>
            </a:r>
            <a:r>
              <a:rPr lang="ko-KR" alt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제도 개요</a:t>
            </a:r>
            <a:endParaRPr lang="en-US" altLang="ko-KR" sz="35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20" name="직선 연결선 19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object 8"/>
          <p:cNvSpPr txBox="1"/>
          <p:nvPr/>
        </p:nvSpPr>
        <p:spPr>
          <a:xfrm>
            <a:off x="1260000" y="2095500"/>
            <a:ext cx="16113599" cy="7450886"/>
          </a:xfrm>
          <a:prstGeom prst="rect">
            <a:avLst/>
          </a:prstGeom>
          <a:solidFill>
            <a:schemeClr val="bg1"/>
          </a:solidFill>
          <a:ln w="6350">
            <a:solidFill>
              <a:srgbClr val="447FC1"/>
            </a:solidFill>
          </a:ln>
        </p:spPr>
        <p:txBody>
          <a:bodyPr wrap="square" lIns="0" tIns="43180" rIns="0" bIns="0">
            <a:spAutoFit/>
          </a:bodyPr>
          <a:lstStyle>
            <a:lvl1pPr marL="188913" indent="-84138"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258763" indent="-63500"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89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104775" indent="0" algn="ctr">
              <a:lnSpc>
                <a:spcPts val="3500"/>
              </a:lnSpc>
              <a:spcBef>
                <a:spcPts val="325"/>
              </a:spcBef>
              <a:buSzPct val="71000"/>
            </a:pPr>
            <a:r>
              <a:rPr lang="en-US" altLang="ko-KR" sz="2000" b="1"/>
              <a:t>&lt; </a:t>
            </a:r>
            <a:r>
              <a:rPr lang="ko-KR" altLang="en-US" sz="2000" b="1"/>
              <a:t>심사 및 지정 제외 대상 </a:t>
            </a:r>
            <a:r>
              <a:rPr lang="en-US" altLang="ko-KR" sz="2000" b="1" smtClean="0"/>
              <a:t>&gt;</a:t>
            </a:r>
            <a:endParaRPr lang="en-US" altLang="ko-KR" sz="2000" smtClean="0">
              <a:solidFill>
                <a:srgbClr val="231F20"/>
              </a:solidFill>
              <a:latin typeface="+mj-ea"/>
            </a:endParaRPr>
          </a:p>
          <a:p>
            <a:pPr>
              <a:lnSpc>
                <a:spcPts val="3500"/>
              </a:lnSpc>
              <a:spcBef>
                <a:spcPts val="325"/>
              </a:spcBef>
              <a:buSzPct val="71000"/>
              <a:buFontTx/>
              <a:buChar char="■"/>
            </a:pPr>
            <a:r>
              <a:rPr lang="en-US" altLang="ko-KR" smtClean="0">
                <a:solidFill>
                  <a:srgbClr val="231F20"/>
                </a:solidFill>
                <a:latin typeface="+mj-ea"/>
              </a:rPr>
              <a:t> </a:t>
            </a:r>
            <a:r>
              <a:rPr lang="ko-KR" altLang="ko-KR" sz="2000" smtClean="0">
                <a:solidFill>
                  <a:srgbClr val="231F20"/>
                </a:solidFill>
                <a:latin typeface="+mn-ea"/>
              </a:rPr>
              <a:t>신청서류를 </a:t>
            </a:r>
            <a:r>
              <a:rPr lang="ko-KR" altLang="ko-KR" sz="2000">
                <a:solidFill>
                  <a:srgbClr val="231F20"/>
                </a:solidFill>
                <a:latin typeface="+mn-ea"/>
              </a:rPr>
              <a:t>위조·변조하거나 허위서류를 제출한 경우</a:t>
            </a:r>
          </a:p>
          <a:p>
            <a:pPr>
              <a:lnSpc>
                <a:spcPts val="3500"/>
              </a:lnSpc>
              <a:spcBef>
                <a:spcPts val="575"/>
              </a:spcBef>
              <a:buSzPct val="71000"/>
              <a:buFontTx/>
              <a:buChar char="■"/>
            </a:pPr>
            <a:r>
              <a:rPr lang="en-US" altLang="ko-KR" sz="2000">
                <a:solidFill>
                  <a:srgbClr val="231F20"/>
                </a:solidFill>
                <a:latin typeface="+mn-ea"/>
              </a:rPr>
              <a:t> </a:t>
            </a:r>
            <a:r>
              <a:rPr lang="ko-KR" altLang="ko-KR" sz="2000">
                <a:solidFill>
                  <a:srgbClr val="231F20"/>
                </a:solidFill>
                <a:latin typeface="+mn-ea"/>
              </a:rPr>
              <a:t>조달수요가 없는 것이 명백하거나, 조달물자로서 부적합한 경우</a:t>
            </a:r>
          </a:p>
          <a:p>
            <a:pPr>
              <a:lnSpc>
                <a:spcPts val="3500"/>
              </a:lnSpc>
              <a:spcBef>
                <a:spcPts val="575"/>
              </a:spcBef>
              <a:buSzPct val="71000"/>
              <a:buFontTx/>
              <a:buChar char="■"/>
            </a:pPr>
            <a:r>
              <a:rPr lang="en-US" altLang="ko-KR" sz="2000">
                <a:solidFill>
                  <a:srgbClr val="231F20"/>
                </a:solidFill>
                <a:latin typeface="+mn-ea"/>
              </a:rPr>
              <a:t> </a:t>
            </a:r>
            <a:r>
              <a:rPr lang="ko-KR" altLang="ko-KR" sz="2000">
                <a:solidFill>
                  <a:srgbClr val="231F20"/>
                </a:solidFill>
                <a:latin typeface="+mn-ea"/>
              </a:rPr>
              <a:t>신청인이 제3조의 신청인의 자격을 충족하지 못하는 경우</a:t>
            </a:r>
          </a:p>
          <a:p>
            <a:pPr>
              <a:lnSpc>
                <a:spcPts val="3500"/>
              </a:lnSpc>
              <a:spcBef>
                <a:spcPts val="575"/>
              </a:spcBef>
              <a:buSzPct val="71000"/>
              <a:buFontTx/>
              <a:buChar char="■"/>
            </a:pPr>
            <a:r>
              <a:rPr lang="en-US" altLang="ko-KR" sz="2000">
                <a:solidFill>
                  <a:srgbClr val="231F20"/>
                </a:solidFill>
                <a:latin typeface="+mn-ea"/>
              </a:rPr>
              <a:t> </a:t>
            </a:r>
            <a:r>
              <a:rPr lang="ko-KR" altLang="ko-KR" sz="2000">
                <a:solidFill>
                  <a:srgbClr val="231F20"/>
                </a:solidFill>
                <a:latin typeface="+mn-ea"/>
              </a:rPr>
              <a:t>심사 중인 제품이 제4조의 신청대상 요건을 충족하지 못할 경우</a:t>
            </a:r>
          </a:p>
          <a:p>
            <a:pPr>
              <a:lnSpc>
                <a:spcPts val="3500"/>
              </a:lnSpc>
              <a:spcBef>
                <a:spcPts val="575"/>
              </a:spcBef>
              <a:buSzPct val="71000"/>
              <a:buFontTx/>
              <a:buChar char="■"/>
            </a:pPr>
            <a:r>
              <a:rPr lang="en-US" altLang="ko-KR" sz="2000">
                <a:solidFill>
                  <a:srgbClr val="231F20"/>
                </a:solidFill>
                <a:latin typeface="+mn-ea"/>
              </a:rPr>
              <a:t> </a:t>
            </a:r>
            <a:r>
              <a:rPr lang="ko-KR" altLang="ko-KR" sz="2000">
                <a:solidFill>
                  <a:srgbClr val="231F20"/>
                </a:solidFill>
                <a:latin typeface="+mn-ea"/>
              </a:rPr>
              <a:t>핵심 적용기술이 시공·설치 등에 관한 기술인 제품</a:t>
            </a:r>
          </a:p>
          <a:p>
            <a:pPr>
              <a:lnSpc>
                <a:spcPts val="3500"/>
              </a:lnSpc>
              <a:spcBef>
                <a:spcPts val="575"/>
              </a:spcBef>
              <a:buSzPct val="71000"/>
              <a:buFontTx/>
              <a:buChar char="■"/>
            </a:pPr>
            <a:r>
              <a:rPr lang="en-US" altLang="ko-KR" sz="2000">
                <a:solidFill>
                  <a:srgbClr val="231F20"/>
                </a:solidFill>
                <a:latin typeface="+mn-ea"/>
              </a:rPr>
              <a:t> </a:t>
            </a:r>
            <a:r>
              <a:rPr lang="ko-KR" altLang="ko-KR" sz="2000">
                <a:solidFill>
                  <a:srgbClr val="231F20"/>
                </a:solidFill>
                <a:latin typeface="+mn-ea"/>
              </a:rPr>
              <a:t>동일 세부품명번호(10자리) 기준 4회 이상 1차 심사 탈락한 기술이 적용된 제품</a:t>
            </a:r>
          </a:p>
          <a:p>
            <a:pPr>
              <a:lnSpc>
                <a:spcPts val="3500"/>
              </a:lnSpc>
              <a:buSzPct val="71000"/>
              <a:buFontTx/>
              <a:buChar char="■"/>
            </a:pPr>
            <a:r>
              <a:rPr lang="en-US" altLang="ko-KR" sz="2000">
                <a:solidFill>
                  <a:srgbClr val="231F20"/>
                </a:solidFill>
                <a:latin typeface="+mn-ea"/>
              </a:rPr>
              <a:t> </a:t>
            </a:r>
            <a:r>
              <a:rPr lang="ko-KR" altLang="ko-KR" sz="2000">
                <a:solidFill>
                  <a:srgbClr val="231F20"/>
                </a:solidFill>
                <a:latin typeface="+mn-ea"/>
              </a:rPr>
              <a:t>기존 우수제품과 용도 및 적용기술 또는 물품식별번호가 동일한 </a:t>
            </a:r>
            <a:r>
              <a:rPr lang="ko-KR" altLang="ko-KR" sz="2000" smtClean="0">
                <a:solidFill>
                  <a:srgbClr val="231F20"/>
                </a:solidFill>
                <a:latin typeface="+mn-ea"/>
              </a:rPr>
              <a:t>제품(</a:t>
            </a:r>
            <a:r>
              <a:rPr lang="ko-KR" altLang="ko-KR" sz="2000">
                <a:solidFill>
                  <a:srgbClr val="231F20"/>
                </a:solidFill>
                <a:latin typeface="+mn-ea"/>
              </a:rPr>
              <a:t>단, 동일한 용도의</a:t>
            </a:r>
            <a:r>
              <a:rPr lang="en-US" altLang="ko-KR" sz="2000">
                <a:solidFill>
                  <a:srgbClr val="231F20"/>
                </a:solidFill>
                <a:latin typeface="+mn-ea"/>
              </a:rPr>
              <a:t> </a:t>
            </a:r>
            <a:r>
              <a:rPr lang="ko-KR" altLang="ko-KR" sz="2000">
                <a:solidFill>
                  <a:srgbClr val="231F20"/>
                </a:solidFill>
                <a:latin typeface="+mn-ea"/>
              </a:rPr>
              <a:t>제품이라도 새로운 적용기술이 추가된 </a:t>
            </a:r>
            <a:r>
              <a:rPr lang="ko-KR" altLang="ko-KR" sz="2000" smtClean="0">
                <a:solidFill>
                  <a:srgbClr val="231F20"/>
                </a:solidFill>
                <a:latin typeface="+mn-ea"/>
              </a:rPr>
              <a:t>경우 </a:t>
            </a:r>
            <a:r>
              <a:rPr lang="ko-KR" altLang="ko-KR" sz="2000">
                <a:solidFill>
                  <a:srgbClr val="231F20"/>
                </a:solidFill>
                <a:latin typeface="+mn-ea"/>
              </a:rPr>
              <a:t>제외)</a:t>
            </a:r>
          </a:p>
          <a:p>
            <a:pPr>
              <a:lnSpc>
                <a:spcPts val="3500"/>
              </a:lnSpc>
              <a:spcBef>
                <a:spcPts val="575"/>
              </a:spcBef>
              <a:buSzPct val="71000"/>
              <a:buFontTx/>
              <a:buChar char="■"/>
            </a:pPr>
            <a:r>
              <a:rPr lang="en-US" altLang="ko-KR" sz="2000">
                <a:solidFill>
                  <a:srgbClr val="231F20"/>
                </a:solidFill>
                <a:latin typeface="+mn-ea"/>
              </a:rPr>
              <a:t> </a:t>
            </a:r>
            <a:r>
              <a:rPr lang="ko-KR" altLang="ko-KR" sz="2000">
                <a:solidFill>
                  <a:srgbClr val="231F20"/>
                </a:solidFill>
                <a:latin typeface="+mn-ea"/>
              </a:rPr>
              <a:t>이동 또는 설치·시공 과정에서 성질 또는 상태 등의 변형 가능성이 높은 제품</a:t>
            </a:r>
          </a:p>
          <a:p>
            <a:pPr>
              <a:lnSpc>
                <a:spcPts val="3500"/>
              </a:lnSpc>
              <a:spcBef>
                <a:spcPts val="575"/>
              </a:spcBef>
              <a:buSzPct val="71000"/>
              <a:buFontTx/>
              <a:buChar char="■"/>
            </a:pPr>
            <a:r>
              <a:rPr lang="en-US" altLang="ko-KR" sz="2000">
                <a:solidFill>
                  <a:srgbClr val="231F20"/>
                </a:solidFill>
                <a:latin typeface="+mn-ea"/>
              </a:rPr>
              <a:t> </a:t>
            </a:r>
            <a:r>
              <a:rPr lang="ko-KR" altLang="ko-KR" sz="2000">
                <a:solidFill>
                  <a:srgbClr val="231F20"/>
                </a:solidFill>
                <a:latin typeface="+mn-ea"/>
              </a:rPr>
              <a:t>음·식료품류, 동·식물류, 무기·총포·화약류와 그 구성품, 유류, 의약품, 농약 등</a:t>
            </a:r>
          </a:p>
          <a:p>
            <a:pPr>
              <a:lnSpc>
                <a:spcPts val="3500"/>
              </a:lnSpc>
              <a:buSzPct val="71000"/>
              <a:buFontTx/>
              <a:buChar char="■"/>
            </a:pPr>
            <a:r>
              <a:rPr lang="en-US" altLang="ko-KR" sz="2000">
                <a:solidFill>
                  <a:srgbClr val="231F20"/>
                </a:solidFill>
                <a:latin typeface="+mn-ea"/>
              </a:rPr>
              <a:t> </a:t>
            </a:r>
            <a:r>
              <a:rPr lang="ko-KR" altLang="ko-KR" sz="2000">
                <a:solidFill>
                  <a:srgbClr val="231F20"/>
                </a:solidFill>
                <a:latin typeface="+mn-ea"/>
              </a:rPr>
              <a:t>제품규격서 상의 ‘주요자재소요량’에 기재된 부품 중 외국산 부품의 원가계산서 </a:t>
            </a:r>
            <a:r>
              <a:rPr lang="ko-KR" altLang="ko-KR" sz="2000" smtClean="0">
                <a:solidFill>
                  <a:srgbClr val="231F20"/>
                </a:solidFill>
                <a:latin typeface="+mn-ea"/>
              </a:rPr>
              <a:t>상</a:t>
            </a:r>
            <a:r>
              <a:rPr lang="en-US" altLang="ko-KR" sz="2000" smtClean="0">
                <a:solidFill>
                  <a:srgbClr val="231F20"/>
                </a:solidFill>
                <a:latin typeface="+mn-ea"/>
              </a:rPr>
              <a:t> </a:t>
            </a:r>
            <a:r>
              <a:rPr lang="ko-KR" altLang="ko-KR" sz="2000" smtClean="0">
                <a:solidFill>
                  <a:srgbClr val="231F20"/>
                </a:solidFill>
                <a:latin typeface="+mn-ea"/>
              </a:rPr>
              <a:t>직접재료비 </a:t>
            </a:r>
            <a:r>
              <a:rPr lang="ko-KR" altLang="ko-KR" sz="2000">
                <a:solidFill>
                  <a:srgbClr val="231F20"/>
                </a:solidFill>
                <a:latin typeface="+mn-ea"/>
              </a:rPr>
              <a:t>비율이 50%를 초과한 </a:t>
            </a:r>
            <a:r>
              <a:rPr lang="ko-KR" altLang="ko-KR" sz="2000" smtClean="0">
                <a:solidFill>
                  <a:srgbClr val="231F20"/>
                </a:solidFill>
                <a:latin typeface="+mn-ea"/>
              </a:rPr>
              <a:t>제품</a:t>
            </a:r>
            <a:endParaRPr lang="en-US" altLang="ko-KR" sz="2000" smtClean="0">
              <a:solidFill>
                <a:srgbClr val="231F20"/>
              </a:solidFill>
              <a:latin typeface="+mn-ea"/>
            </a:endParaRPr>
          </a:p>
          <a:p>
            <a:pPr marL="104775" indent="0">
              <a:lnSpc>
                <a:spcPts val="3500"/>
              </a:lnSpc>
              <a:buSzPct val="71000"/>
            </a:pPr>
            <a:r>
              <a:rPr lang="en-US" altLang="ko-KR" sz="2000" smtClean="0">
                <a:solidFill>
                  <a:srgbClr val="231F20"/>
                </a:solidFill>
                <a:latin typeface="+mn-ea"/>
              </a:rPr>
              <a:t>   </a:t>
            </a:r>
            <a:r>
              <a:rPr lang="ko-KR" altLang="ko-KR" sz="2000" smtClean="0">
                <a:solidFill>
                  <a:srgbClr val="231F20"/>
                </a:solidFill>
                <a:latin typeface="+mn-ea"/>
              </a:rPr>
              <a:t>(</a:t>
            </a:r>
            <a:r>
              <a:rPr lang="ko-KR" altLang="ko-KR" sz="2000">
                <a:solidFill>
                  <a:srgbClr val="231F20"/>
                </a:solidFill>
                <a:latin typeface="+mn-ea"/>
              </a:rPr>
              <a:t>별도 심의를 통해 예외결정 가능)</a:t>
            </a:r>
          </a:p>
          <a:p>
            <a:pPr>
              <a:lnSpc>
                <a:spcPts val="3500"/>
              </a:lnSpc>
              <a:spcBef>
                <a:spcPts val="575"/>
              </a:spcBef>
              <a:buSzPct val="71000"/>
              <a:buFontTx/>
              <a:buChar char="■"/>
            </a:pPr>
            <a:r>
              <a:rPr lang="en-US" altLang="ko-KR" sz="2000">
                <a:solidFill>
                  <a:srgbClr val="231F20"/>
                </a:solidFill>
                <a:latin typeface="+mn-ea"/>
              </a:rPr>
              <a:t> </a:t>
            </a:r>
            <a:r>
              <a:rPr lang="ko-KR" altLang="ko-KR" sz="2000">
                <a:solidFill>
                  <a:srgbClr val="231F20"/>
                </a:solidFill>
                <a:latin typeface="+mn-ea"/>
              </a:rPr>
              <a:t>적용된 특허나 실용신안의 실시지역이 대한민국이 아닌 제품</a:t>
            </a:r>
          </a:p>
          <a:p>
            <a:pPr>
              <a:lnSpc>
                <a:spcPts val="3500"/>
              </a:lnSpc>
              <a:spcBef>
                <a:spcPts val="575"/>
              </a:spcBef>
              <a:buSzPct val="71000"/>
              <a:buFontTx/>
              <a:buChar char="■"/>
            </a:pPr>
            <a:r>
              <a:rPr lang="en-US" altLang="ko-KR" sz="2000">
                <a:solidFill>
                  <a:srgbClr val="231F20"/>
                </a:solidFill>
                <a:latin typeface="+mn-ea"/>
              </a:rPr>
              <a:t> </a:t>
            </a:r>
            <a:r>
              <a:rPr lang="ko-KR" altLang="ko-KR" sz="2000">
                <a:solidFill>
                  <a:srgbClr val="231F20"/>
                </a:solidFill>
                <a:latin typeface="+mn-ea"/>
              </a:rPr>
              <a:t>특허적용확인서에 따른 특허적용이 확인되지 않은 제품 또는 규격</a:t>
            </a:r>
          </a:p>
          <a:p>
            <a:pPr>
              <a:lnSpc>
                <a:spcPts val="3500"/>
              </a:lnSpc>
              <a:buSzPct val="71000"/>
              <a:buFontTx/>
              <a:buChar char="■"/>
            </a:pPr>
            <a:r>
              <a:rPr lang="en-US" altLang="ko-KR" sz="2000">
                <a:solidFill>
                  <a:srgbClr val="231F20"/>
                </a:solidFill>
                <a:latin typeface="+mn-ea"/>
              </a:rPr>
              <a:t> </a:t>
            </a:r>
            <a:r>
              <a:rPr lang="ko-KR" altLang="ko-KR" sz="2000">
                <a:solidFill>
                  <a:srgbClr val="231F20"/>
                </a:solidFill>
                <a:latin typeface="+mn-ea"/>
              </a:rPr>
              <a:t>신청인이 직접 또는 제3자를 통하여 심사위원을 사전 접촉한 사실이 확인된 경우(심사위원의</a:t>
            </a:r>
            <a:r>
              <a:rPr lang="en-US" altLang="ko-KR" sz="2000">
                <a:solidFill>
                  <a:srgbClr val="231F20"/>
                </a:solidFill>
                <a:latin typeface="+mn-ea"/>
              </a:rPr>
              <a:t> </a:t>
            </a:r>
            <a:r>
              <a:rPr lang="ko-KR" altLang="en-US" sz="2000">
                <a:solidFill>
                  <a:srgbClr val="231F20"/>
                </a:solidFill>
                <a:latin typeface="+mn-ea"/>
              </a:rPr>
              <a:t>인</a:t>
            </a:r>
            <a:r>
              <a:rPr lang="ko-KR" altLang="ko-KR" sz="2000">
                <a:solidFill>
                  <a:srgbClr val="231F20"/>
                </a:solidFill>
                <a:latin typeface="+mn-ea"/>
              </a:rPr>
              <a:t>식여부 불문)</a:t>
            </a:r>
            <a:endParaRPr lang="ko-KR" altLang="en-US" sz="200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96864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12"/>
          <p:cNvSpPr txBox="1"/>
          <p:nvPr/>
        </p:nvSpPr>
        <p:spPr>
          <a:xfrm>
            <a:off x="1193803" y="2289054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endParaRPr lang="en-US" sz="21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2" name="TextBox 8"/>
          <p:cNvSpPr txBox="1"/>
          <p:nvPr/>
        </p:nvSpPr>
        <p:spPr>
          <a:xfrm>
            <a:off x="10591805" y="952500"/>
            <a:ext cx="7804151" cy="635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41100"/>
              </a:lnSpc>
            </a:pPr>
            <a:r>
              <a:rPr lang="ko-KR" altLang="en-US" sz="3500" b="1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</a:t>
            </a:r>
            <a:r>
              <a:rPr lang="ko-KR" alt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지정 절차</a:t>
            </a:r>
            <a:endParaRPr lang="en-US" altLang="ko-KR" sz="35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" name="object 4"/>
          <p:cNvSpPr txBox="1"/>
          <p:nvPr/>
        </p:nvSpPr>
        <p:spPr>
          <a:xfrm>
            <a:off x="1676400" y="2048332"/>
            <a:ext cx="4572000" cy="6129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ko-KR" altLang="en-US"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지정 절차</a:t>
            </a:r>
            <a:endParaRPr lang="en-US" altLang="ko-KR" sz="2600" spc="-115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</p:txBody>
      </p:sp>
      <p:sp>
        <p:nvSpPr>
          <p:cNvPr id="16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7. </a:t>
            </a:r>
            <a:r>
              <a:rPr lang="ko-KR" altLang="en-US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우수조달물품</a:t>
            </a:r>
            <a:endParaRPr lang="ko-KR" altLang="en-US" sz="510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cxnSp>
        <p:nvCxnSpPr>
          <p:cNvPr id="12" name="직선 연결선 11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직사각형 12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9" name="표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0454286"/>
              </p:ext>
            </p:extLst>
          </p:nvPr>
        </p:nvGraphicFramePr>
        <p:xfrm>
          <a:off x="1739903" y="2863979"/>
          <a:ext cx="14490696" cy="2018538"/>
        </p:xfrm>
        <a:graphic>
          <a:graphicData uri="http://schemas.openxmlformats.org/drawingml/2006/table">
            <a:tbl>
              <a:tblPr/>
              <a:tblGrid>
                <a:gridCol w="2374897">
                  <a:extLst>
                    <a:ext uri="{9D8B030D-6E8A-4147-A177-3AD203B41FA5}">
                      <a16:colId xmlns:a16="http://schemas.microsoft.com/office/drawing/2014/main" val="261780326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185031840"/>
                    </a:ext>
                  </a:extLst>
                </a:gridCol>
                <a:gridCol w="2438400">
                  <a:extLst>
                    <a:ext uri="{9D8B030D-6E8A-4147-A177-3AD203B41FA5}">
                      <a16:colId xmlns:a16="http://schemas.microsoft.com/office/drawing/2014/main" val="3152129642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1197601652"/>
                    </a:ext>
                  </a:extLst>
                </a:gridCol>
                <a:gridCol w="2895600">
                  <a:extLst>
                    <a:ext uri="{9D8B030D-6E8A-4147-A177-3AD203B41FA5}">
                      <a16:colId xmlns:a16="http://schemas.microsoft.com/office/drawing/2014/main" val="3742909374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3415626928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3924370688"/>
                    </a:ext>
                  </a:extLst>
                </a:gridCol>
                <a:gridCol w="681673">
                  <a:extLst>
                    <a:ext uri="{9D8B030D-6E8A-4147-A177-3AD203B41FA5}">
                      <a16:colId xmlns:a16="http://schemas.microsoft.com/office/drawing/2014/main" val="605054625"/>
                    </a:ext>
                  </a:extLst>
                </a:gridCol>
                <a:gridCol w="1909126">
                  <a:extLst>
                    <a:ext uri="{9D8B030D-6E8A-4147-A177-3AD203B41FA5}">
                      <a16:colId xmlns:a16="http://schemas.microsoft.com/office/drawing/2014/main" val="4152353909"/>
                    </a:ext>
                  </a:extLst>
                </a:gridCol>
              </a:tblGrid>
              <a:tr h="66166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-5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지정계획  공고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315F97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-5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T="17907" marB="17907" anchor="ctr">
                    <a:lnL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신청서 </a:t>
                      </a:r>
                      <a:r>
                        <a:rPr lang="ko-KR" altLang="en-US" sz="1900" b="1" kern="0" spc="-5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접수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315F97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-5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T="17907" marB="17907" anchor="ctr">
                    <a:lnL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제품 </a:t>
                      </a:r>
                      <a:r>
                        <a:rPr lang="ko-KR" altLang="en-US" sz="1900" b="1" kern="0" spc="-5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공개   및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의견서 접수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315F97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-5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T="17907" marB="17907" anchor="ctr">
                    <a:lnL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900" b="1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</a:t>
                      </a:r>
                      <a:r>
                        <a:rPr lang="ko-KR" altLang="en-US" sz="1900" b="1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차 심사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315F97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-5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T="17907" marB="17907" anchor="ctr">
                    <a:lnL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생산현장 조사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315F97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858945"/>
                  </a:ext>
                </a:extLst>
              </a:tr>
              <a:tr h="34874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&lt;</a:t>
                      </a:r>
                      <a:r>
                        <a:rPr lang="ko-KR" altLang="en-US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조달청</a:t>
                      </a:r>
                      <a:r>
                        <a:rPr lang="en-US" altLang="ko-KR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&gt;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315F97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315F97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900" kern="0" spc="-13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&lt;</a:t>
                      </a:r>
                      <a:r>
                        <a:rPr lang="ko-KR" altLang="en-US" sz="1900" kern="0" spc="-13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업체 ⇒ </a:t>
                      </a:r>
                      <a:r>
                        <a:rPr lang="ko-KR" altLang="en-US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조달청</a:t>
                      </a:r>
                      <a:r>
                        <a:rPr lang="en-US" altLang="ko-KR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&gt;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315F97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315F97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900" kern="0" spc="-13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&lt;</a:t>
                      </a:r>
                      <a:r>
                        <a:rPr lang="ko-KR" altLang="en-US" sz="1900" kern="0" spc="-13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업체 ⇒ </a:t>
                      </a:r>
                      <a:r>
                        <a:rPr lang="ko-KR" altLang="en-US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조달청</a:t>
                      </a:r>
                      <a:r>
                        <a:rPr lang="en-US" altLang="ko-KR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&gt;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315F97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315F97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&lt;</a:t>
                      </a:r>
                      <a:r>
                        <a:rPr lang="ko-KR" altLang="en-US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조달청</a:t>
                      </a:r>
                      <a:r>
                        <a:rPr lang="en-US" altLang="ko-KR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&gt;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315F97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315F97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&lt;</a:t>
                      </a:r>
                      <a:r>
                        <a:rPr lang="ko-KR" altLang="en-US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조달청</a:t>
                      </a:r>
                      <a:r>
                        <a:rPr lang="en-US" altLang="ko-KR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&gt;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315F97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315F97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8081692"/>
                  </a:ext>
                </a:extLst>
              </a:tr>
              <a:tr h="89901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일정 및 신청 절차 등 온라인 공고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315F97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-5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T="17907" marB="17907" anchor="ctr">
                    <a:lnL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기술</a:t>
                      </a:r>
                      <a:r>
                        <a:rPr lang="en-US" altLang="ko-KR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품질 증빙자료 등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총 </a:t>
                      </a:r>
                      <a:r>
                        <a:rPr lang="en-US" altLang="ko-KR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18</a:t>
                      </a:r>
                      <a:r>
                        <a:rPr lang="ko-KR" altLang="en-US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종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315F97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-5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T="17907" marB="17907" anchor="ctr">
                    <a:lnL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이해관계인</a:t>
                      </a:r>
                    </a:p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-50">
                          <a:solidFill>
                            <a:srgbClr val="082108"/>
                          </a:solidFill>
                          <a:effectLst/>
                          <a:latin typeface="+mj-ea"/>
                          <a:ea typeface="+mj-ea"/>
                        </a:rPr>
                        <a:t>⇒ 의견 제출</a:t>
                      </a:r>
                      <a:r>
                        <a:rPr lang="en-US" altLang="ko-KR" sz="1900" kern="0" spc="-50" smtClean="0">
                          <a:solidFill>
                            <a:srgbClr val="082108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900" kern="0" spc="-5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당사자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-50" smtClean="0">
                          <a:solidFill>
                            <a:srgbClr val="082108"/>
                          </a:solidFill>
                          <a:effectLst/>
                          <a:latin typeface="+mj-ea"/>
                          <a:ea typeface="+mj-ea"/>
                        </a:rPr>
                        <a:t>  ⇒ </a:t>
                      </a:r>
                      <a:r>
                        <a:rPr lang="ko-KR" altLang="en-US" sz="1900" kern="0" spc="-90">
                          <a:solidFill>
                            <a:srgbClr val="082108"/>
                          </a:solidFill>
                          <a:effectLst/>
                          <a:latin typeface="+mj-ea"/>
                          <a:ea typeface="+mj-ea"/>
                        </a:rPr>
                        <a:t>소명자료 제출</a:t>
                      </a:r>
                      <a:r>
                        <a:rPr lang="en-US" altLang="ko-KR" sz="1900" kern="0" spc="-90">
                          <a:solidFill>
                            <a:srgbClr val="082108"/>
                          </a:solidFill>
                          <a:effectLst/>
                          <a:latin typeface="+mj-ea"/>
                          <a:ea typeface="+mj-ea"/>
                        </a:rPr>
                        <a:t>‧</a:t>
                      </a:r>
                      <a:r>
                        <a:rPr lang="ko-KR" altLang="en-US" sz="1900" kern="0" spc="-90">
                          <a:solidFill>
                            <a:srgbClr val="082108"/>
                          </a:solidFill>
                          <a:effectLst/>
                          <a:latin typeface="+mj-ea"/>
                          <a:ea typeface="+mj-ea"/>
                        </a:rPr>
                        <a:t>평가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315F97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-5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T="17907" marB="17907" anchor="ctr">
                    <a:lnL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기술</a:t>
                      </a:r>
                      <a:r>
                        <a:rPr lang="en-US" altLang="ko-KR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‧</a:t>
                      </a:r>
                      <a:r>
                        <a:rPr lang="ko-KR" altLang="en-US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품질평가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900" kern="0" spc="-14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900" kern="0" spc="-14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외부 심의 위원</a:t>
                      </a:r>
                      <a:r>
                        <a:rPr lang="en-US" altLang="ko-KR" sz="1900" kern="0" spc="-14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endParaRPr lang="en-US" altLang="ko-KR" sz="1900" kern="0" spc="-14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900" kern="0" spc="-14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70</a:t>
                      </a:r>
                      <a:r>
                        <a:rPr lang="ko-KR" altLang="en-US" sz="1900" kern="0" spc="-14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점 이상 합격</a:t>
                      </a:r>
                      <a:r>
                        <a:rPr lang="en-US" altLang="ko-KR" sz="1900" kern="0" spc="-14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315F97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-5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T="17907" marB="17907" anchor="ctr">
                    <a:lnL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직접 생산 여부 확인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315F97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0326868"/>
                  </a:ext>
                </a:extLst>
              </a:tr>
            </a:tbl>
          </a:graphicData>
        </a:graphic>
      </p:graphicFrame>
      <p:graphicFrame>
        <p:nvGraphicFramePr>
          <p:cNvPr id="21" name="표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7090453"/>
              </p:ext>
            </p:extLst>
          </p:nvPr>
        </p:nvGraphicFramePr>
        <p:xfrm>
          <a:off x="2133599" y="5600703"/>
          <a:ext cx="13182600" cy="2096637"/>
        </p:xfrm>
        <a:graphic>
          <a:graphicData uri="http://schemas.openxmlformats.org/drawingml/2006/table">
            <a:tbl>
              <a:tblPr/>
              <a:tblGrid>
                <a:gridCol w="185227">
                  <a:extLst>
                    <a:ext uri="{9D8B030D-6E8A-4147-A177-3AD203B41FA5}">
                      <a16:colId xmlns:a16="http://schemas.microsoft.com/office/drawing/2014/main" val="1590804712"/>
                    </a:ext>
                  </a:extLst>
                </a:gridCol>
                <a:gridCol w="420940">
                  <a:extLst>
                    <a:ext uri="{9D8B030D-6E8A-4147-A177-3AD203B41FA5}">
                      <a16:colId xmlns:a16="http://schemas.microsoft.com/office/drawing/2014/main" val="764300449"/>
                    </a:ext>
                  </a:extLst>
                </a:gridCol>
                <a:gridCol w="2673500">
                  <a:extLst>
                    <a:ext uri="{9D8B030D-6E8A-4147-A177-3AD203B41FA5}">
                      <a16:colId xmlns:a16="http://schemas.microsoft.com/office/drawing/2014/main" val="4118322214"/>
                    </a:ext>
                  </a:extLst>
                </a:gridCol>
                <a:gridCol w="458642">
                  <a:extLst>
                    <a:ext uri="{9D8B030D-6E8A-4147-A177-3AD203B41FA5}">
                      <a16:colId xmlns:a16="http://schemas.microsoft.com/office/drawing/2014/main" val="1646321226"/>
                    </a:ext>
                  </a:extLst>
                </a:gridCol>
                <a:gridCol w="2766605">
                  <a:extLst>
                    <a:ext uri="{9D8B030D-6E8A-4147-A177-3AD203B41FA5}">
                      <a16:colId xmlns:a16="http://schemas.microsoft.com/office/drawing/2014/main" val="3816413894"/>
                    </a:ext>
                  </a:extLst>
                </a:gridCol>
                <a:gridCol w="458642">
                  <a:extLst>
                    <a:ext uri="{9D8B030D-6E8A-4147-A177-3AD203B41FA5}">
                      <a16:colId xmlns:a16="http://schemas.microsoft.com/office/drawing/2014/main" val="1255019028"/>
                    </a:ext>
                  </a:extLst>
                </a:gridCol>
                <a:gridCol w="3250164">
                  <a:extLst>
                    <a:ext uri="{9D8B030D-6E8A-4147-A177-3AD203B41FA5}">
                      <a16:colId xmlns:a16="http://schemas.microsoft.com/office/drawing/2014/main" val="1469957934"/>
                    </a:ext>
                  </a:extLst>
                </a:gridCol>
                <a:gridCol w="458642">
                  <a:extLst>
                    <a:ext uri="{9D8B030D-6E8A-4147-A177-3AD203B41FA5}">
                      <a16:colId xmlns:a16="http://schemas.microsoft.com/office/drawing/2014/main" val="1415433099"/>
                    </a:ext>
                  </a:extLst>
                </a:gridCol>
                <a:gridCol w="2510238">
                  <a:extLst>
                    <a:ext uri="{9D8B030D-6E8A-4147-A177-3AD203B41FA5}">
                      <a16:colId xmlns:a16="http://schemas.microsoft.com/office/drawing/2014/main" val="3643274684"/>
                    </a:ext>
                  </a:extLst>
                </a:gridCol>
              </a:tblGrid>
              <a:tr h="7509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-5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T="17907" marB="17907" anchor="ctr">
                    <a:lnL>
                      <a:noFill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900" b="1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</a:t>
                      </a:r>
                      <a:r>
                        <a:rPr lang="ko-KR" altLang="en-US" sz="1900" b="1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차 심사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315F97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-5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T="17907" marB="17907" anchor="ctr">
                    <a:lnL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지정통보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315F97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-5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T="17907" marB="17907" anchor="ctr">
                    <a:lnL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규격서 확정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315F97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-5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지정서 수여식</a:t>
                      </a:r>
                      <a:endParaRPr lang="ko-KR" altLang="en-US" sz="19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315F97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6285360"/>
                  </a:ext>
                </a:extLst>
              </a:tr>
              <a:tr h="34874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-5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&lt;</a:t>
                      </a:r>
                      <a:r>
                        <a:rPr lang="ko-KR" altLang="en-US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조달청</a:t>
                      </a:r>
                      <a:r>
                        <a:rPr lang="en-US" altLang="ko-KR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&gt;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315F97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315F97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&lt;</a:t>
                      </a:r>
                      <a:r>
                        <a:rPr lang="ko-KR" altLang="en-US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조달청</a:t>
                      </a:r>
                      <a:r>
                        <a:rPr lang="ko-KR" altLang="en-US" sz="1900" kern="0" spc="-13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⇒ 업체</a:t>
                      </a:r>
                      <a:r>
                        <a:rPr lang="en-US" altLang="ko-KR" sz="1900" kern="0" spc="-13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&gt;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315F97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315F97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900" kern="0" spc="-13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&lt;</a:t>
                      </a:r>
                      <a:r>
                        <a:rPr lang="ko-KR" altLang="en-US" sz="1900" kern="0" spc="-13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업체 ⇒ </a:t>
                      </a:r>
                      <a:r>
                        <a:rPr lang="ko-KR" altLang="en-US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조달품질원</a:t>
                      </a:r>
                      <a:r>
                        <a:rPr lang="en-US" altLang="ko-KR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&gt;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315F97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315F97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&lt;</a:t>
                      </a:r>
                      <a:r>
                        <a:rPr lang="ko-KR" altLang="en-US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조달청</a:t>
                      </a:r>
                      <a:r>
                        <a:rPr lang="en-US" altLang="ko-KR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&gt;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315F97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315F97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4788666"/>
                  </a:ext>
                </a:extLst>
              </a:tr>
              <a:tr h="97459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-5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-5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T="17907" marB="17907" anchor="ctr">
                    <a:lnL>
                      <a:noFill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-13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조달물자로서의 </a:t>
                      </a:r>
                      <a:endParaRPr lang="en-US" altLang="ko-KR" sz="1900" kern="0" spc="-13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-13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적합성 </a:t>
                      </a:r>
                      <a:r>
                        <a:rPr lang="ko-KR" altLang="en-US" sz="1900" kern="0" spc="-13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여부 등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900" kern="0" spc="-13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900" kern="0" spc="-13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계약심사협의회</a:t>
                      </a:r>
                      <a:r>
                        <a:rPr lang="en-US" altLang="ko-KR" sz="1900" kern="0" spc="-13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315F97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-5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T="17907" marB="17907" anchor="ctr">
                    <a:lnL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지정 업체에 공문으로 지정 규격 등 통보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315F97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-5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T="17907" marB="17907" anchor="ctr">
                    <a:lnL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제출된 규격서와 지정신청 시 제출한 자료 비교</a:t>
                      </a:r>
                      <a:r>
                        <a:rPr lang="en-US" altLang="ko-KR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‧</a:t>
                      </a:r>
                      <a:r>
                        <a:rPr lang="ko-KR" altLang="en-US" sz="1900" kern="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검토</a:t>
                      </a:r>
                      <a:endParaRPr lang="ko-KR" altLang="en-US" sz="19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315F97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900" kern="0" spc="-5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지정서 수여</a:t>
                      </a:r>
                      <a:endParaRPr lang="ko-KR" altLang="en-US" sz="19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315F97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3158304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1739903" y="8011061"/>
            <a:ext cx="1510029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en-US" altLang="ko-KR" sz="2000">
                <a:latin typeface="+mn-ea"/>
              </a:rPr>
              <a:t>*  </a:t>
            </a:r>
            <a:r>
              <a:rPr lang="ko-KR" altLang="en-US" sz="2000">
                <a:latin typeface="+mn-ea"/>
              </a:rPr>
              <a:t>지정신청은 신청기간</a:t>
            </a:r>
            <a:r>
              <a:rPr lang="en-US" altLang="ko-KR" sz="2000">
                <a:latin typeface="+mn-ea"/>
              </a:rPr>
              <a:t>(</a:t>
            </a:r>
            <a:r>
              <a:rPr lang="ko-KR" altLang="en-US" sz="2000">
                <a:latin typeface="+mn-ea"/>
              </a:rPr>
              <a:t>지정계획 공고 참조</a:t>
            </a:r>
            <a:r>
              <a:rPr lang="en-US" altLang="ko-KR" sz="2000">
                <a:latin typeface="+mn-ea"/>
              </a:rPr>
              <a:t>) </a:t>
            </a:r>
            <a:r>
              <a:rPr lang="ko-KR" altLang="en-US" sz="2000">
                <a:latin typeface="+mn-ea"/>
              </a:rPr>
              <a:t>내에 온라인 시스템을 통해 서류제출</a:t>
            </a:r>
          </a:p>
          <a:p>
            <a:pPr fontAlgn="base" latinLnBrk="1"/>
            <a:r>
              <a:rPr lang="en-US" altLang="ko-KR" sz="2000">
                <a:latin typeface="+mn-ea"/>
              </a:rPr>
              <a:t>*  </a:t>
            </a:r>
            <a:r>
              <a:rPr lang="ko-KR" altLang="en-US" sz="2000">
                <a:latin typeface="+mn-ea"/>
              </a:rPr>
              <a:t>규격 추가</a:t>
            </a:r>
            <a:r>
              <a:rPr lang="en-US" altLang="ko-KR" sz="2000">
                <a:latin typeface="+mn-ea"/>
              </a:rPr>
              <a:t>(</a:t>
            </a:r>
            <a:r>
              <a:rPr lang="ko-KR" altLang="en-US" sz="2000">
                <a:latin typeface="+mn-ea"/>
              </a:rPr>
              <a:t>상시접수</a:t>
            </a:r>
            <a:r>
              <a:rPr lang="en-US" altLang="ko-KR" sz="2000">
                <a:latin typeface="+mn-ea"/>
              </a:rPr>
              <a:t>, </a:t>
            </a:r>
            <a:r>
              <a:rPr lang="ko-KR" altLang="en-US" sz="2000">
                <a:latin typeface="+mn-ea"/>
              </a:rPr>
              <a:t>지정심사 기간 내 심사</a:t>
            </a:r>
            <a:r>
              <a:rPr lang="en-US" altLang="ko-KR" sz="2000">
                <a:latin typeface="+mn-ea"/>
              </a:rPr>
              <a:t>), </a:t>
            </a:r>
            <a:r>
              <a:rPr lang="ko-KR" altLang="en-US" sz="2000">
                <a:latin typeface="+mn-ea"/>
              </a:rPr>
              <a:t>기간연장</a:t>
            </a:r>
            <a:r>
              <a:rPr lang="en-US" altLang="ko-KR" sz="2000">
                <a:latin typeface="+mn-ea"/>
              </a:rPr>
              <a:t>(</a:t>
            </a:r>
            <a:r>
              <a:rPr lang="ko-KR" altLang="en-US" sz="2000">
                <a:latin typeface="+mn-ea"/>
              </a:rPr>
              <a:t>상시접수</a:t>
            </a:r>
            <a:r>
              <a:rPr lang="en-US" altLang="ko-KR" sz="2000">
                <a:latin typeface="+mn-ea"/>
              </a:rPr>
              <a:t>, </a:t>
            </a:r>
            <a:r>
              <a:rPr lang="ko-KR" altLang="en-US" sz="2000">
                <a:latin typeface="+mn-ea"/>
              </a:rPr>
              <a:t>매월말 심사</a:t>
            </a:r>
            <a:r>
              <a:rPr lang="en-US" altLang="ko-KR" sz="2000">
                <a:latin typeface="+mn-ea"/>
              </a:rPr>
              <a:t>)</a:t>
            </a:r>
          </a:p>
          <a:p>
            <a:pPr fontAlgn="base" latinLnBrk="1"/>
            <a:endParaRPr lang="en-US" altLang="ko-KR" sz="2000" kern="0">
              <a:solidFill>
                <a:srgbClr val="000000"/>
              </a:solidFill>
              <a:latin typeface="+mn-ea"/>
            </a:endParaRPr>
          </a:p>
          <a:p>
            <a:pPr fontAlgn="base" latinLnBrk="1"/>
            <a:r>
              <a:rPr lang="en-US" altLang="ko-KR" sz="200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☎ </a:t>
            </a:r>
            <a:r>
              <a:rPr lang="ko-KR" altLang="en-US" sz="2000" kern="0">
                <a:solidFill>
                  <a:srgbClr val="000000"/>
                </a:solidFill>
                <a:latin typeface="+mn-ea"/>
              </a:rPr>
              <a:t>문의 </a:t>
            </a:r>
            <a:r>
              <a:rPr lang="en-US" altLang="ko-KR" sz="2000" kern="0">
                <a:solidFill>
                  <a:srgbClr val="000000"/>
                </a:solidFill>
                <a:latin typeface="+mn-ea"/>
              </a:rPr>
              <a:t>: </a:t>
            </a:r>
            <a:r>
              <a:rPr lang="ko-KR" altLang="en-US" sz="2000" kern="0">
                <a:solidFill>
                  <a:srgbClr val="000000"/>
                </a:solidFill>
                <a:latin typeface="+mn-ea"/>
              </a:rPr>
              <a:t>조달청 우수제품구매과</a:t>
            </a:r>
            <a:r>
              <a:rPr lang="en-US" altLang="ko-KR" sz="2000" kern="0">
                <a:solidFill>
                  <a:srgbClr val="000000"/>
                </a:solidFill>
                <a:latin typeface="+mn-ea"/>
              </a:rPr>
              <a:t>‧</a:t>
            </a:r>
            <a:r>
              <a:rPr lang="ko-KR" altLang="en-US" sz="2000" kern="0">
                <a:solidFill>
                  <a:srgbClr val="000000"/>
                </a:solidFill>
                <a:latin typeface="+mn-ea"/>
              </a:rPr>
              <a:t>우수제품 길잡이</a:t>
            </a:r>
            <a:r>
              <a:rPr lang="en-US" altLang="ko-KR" sz="2000" kern="0">
                <a:solidFill>
                  <a:srgbClr val="000000"/>
                </a:solidFill>
                <a:latin typeface="+mn-ea"/>
              </a:rPr>
              <a:t>(070-4056-7295, </a:t>
            </a:r>
            <a:r>
              <a:rPr lang="en-US" altLang="ko-KR" sz="2000" kern="0">
                <a:latin typeface="+mn-ea"/>
              </a:rPr>
              <a:t>7144), </a:t>
            </a:r>
            <a:r>
              <a:rPr lang="ko-KR" altLang="en-US" sz="2000" kern="0">
                <a:latin typeface="+mn-ea"/>
              </a:rPr>
              <a:t>정부조달기술진흥협회</a:t>
            </a:r>
            <a:r>
              <a:rPr lang="en-US" altLang="ko-KR" sz="2000" kern="0">
                <a:solidFill>
                  <a:srgbClr val="000000"/>
                </a:solidFill>
                <a:latin typeface="+mn-ea"/>
              </a:rPr>
              <a:t>(02-521-00</a:t>
            </a:r>
            <a:r>
              <a:rPr lang="en-US" altLang="ko-KR" sz="2000" kern="0" spc="-31">
                <a:solidFill>
                  <a:srgbClr val="000000"/>
                </a:solidFill>
                <a:latin typeface="+mn-ea"/>
              </a:rPr>
              <a:t>14</a:t>
            </a:r>
            <a:r>
              <a:rPr lang="en-US" altLang="ko-KR" sz="2000" kern="0">
                <a:solidFill>
                  <a:srgbClr val="000000"/>
                </a:solidFill>
                <a:latin typeface="+mn-ea"/>
              </a:rPr>
              <a:t>)</a:t>
            </a:r>
            <a:endParaRPr lang="ko-KR" altLang="en-US" sz="2000" kern="0">
              <a:solidFill>
                <a:srgbClr val="000000"/>
              </a:solidFill>
              <a:latin typeface="+mn-ea"/>
            </a:endParaRPr>
          </a:p>
        </p:txBody>
      </p:sp>
      <p:pic>
        <p:nvPicPr>
          <p:cNvPr id="51" name="object 2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229100" y="3543300"/>
            <a:ext cx="334495" cy="342803"/>
          </a:xfrm>
          <a:prstGeom prst="rect">
            <a:avLst/>
          </a:prstGeom>
        </p:spPr>
      </p:pic>
      <p:pic>
        <p:nvPicPr>
          <p:cNvPr id="53" name="object 2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361705" y="3543300"/>
            <a:ext cx="334495" cy="342803"/>
          </a:xfrm>
          <a:prstGeom prst="rect">
            <a:avLst/>
          </a:prstGeom>
        </p:spPr>
      </p:pic>
      <p:pic>
        <p:nvPicPr>
          <p:cNvPr id="54" name="object 2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934700" y="3543300"/>
            <a:ext cx="334495" cy="342803"/>
          </a:xfrm>
          <a:prstGeom prst="rect">
            <a:avLst/>
          </a:prstGeom>
        </p:spPr>
      </p:pic>
      <p:pic>
        <p:nvPicPr>
          <p:cNvPr id="55" name="object 2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838705" y="3543300"/>
            <a:ext cx="334495" cy="342803"/>
          </a:xfrm>
          <a:prstGeom prst="rect">
            <a:avLst/>
          </a:prstGeom>
        </p:spPr>
      </p:pic>
      <p:pic>
        <p:nvPicPr>
          <p:cNvPr id="56" name="object 2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96781" y="6355647"/>
            <a:ext cx="334495" cy="342803"/>
          </a:xfrm>
          <a:prstGeom prst="rect">
            <a:avLst/>
          </a:prstGeom>
        </p:spPr>
      </p:pic>
      <p:pic>
        <p:nvPicPr>
          <p:cNvPr id="57" name="object 2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486400" y="6378375"/>
            <a:ext cx="334495" cy="342803"/>
          </a:xfrm>
          <a:prstGeom prst="rect">
            <a:avLst/>
          </a:prstGeom>
        </p:spPr>
      </p:pic>
      <p:pic>
        <p:nvPicPr>
          <p:cNvPr id="58" name="object 2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429005" y="6355647"/>
            <a:ext cx="334495" cy="342803"/>
          </a:xfrm>
          <a:prstGeom prst="rect">
            <a:avLst/>
          </a:prstGeom>
        </p:spPr>
      </p:pic>
      <p:pic>
        <p:nvPicPr>
          <p:cNvPr id="2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4400" y="2092964"/>
            <a:ext cx="540000" cy="540000"/>
          </a:xfrm>
          <a:prstGeom prst="rect">
            <a:avLst/>
          </a:prstGeom>
        </p:spPr>
      </p:pic>
      <p:sp>
        <p:nvSpPr>
          <p:cNvPr id="22" name="TextBox 12"/>
          <p:cNvSpPr txBox="1"/>
          <p:nvPr/>
        </p:nvSpPr>
        <p:spPr>
          <a:xfrm>
            <a:off x="1005118" y="2190985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sz="2100" b="1" smtClean="0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  <a:r>
              <a:rPr lang="en-US" altLang="ko-KR" sz="2100" b="1" smtClean="0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lang="en-US" sz="21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14730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7. </a:t>
            </a:r>
            <a:r>
              <a:rPr lang="ko-KR" altLang="en-US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우수조달물품</a:t>
            </a:r>
            <a:endParaRPr lang="ko-KR" altLang="ko-KR" sz="510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cxnSp>
        <p:nvCxnSpPr>
          <p:cNvPr id="20" name="직선 연결선 19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0489179"/>
              </p:ext>
            </p:extLst>
          </p:nvPr>
        </p:nvGraphicFramePr>
        <p:xfrm>
          <a:off x="1454149" y="4765036"/>
          <a:ext cx="15995651" cy="4562094"/>
        </p:xfrm>
        <a:graphic>
          <a:graphicData uri="http://schemas.openxmlformats.org/drawingml/2006/table">
            <a:tbl>
              <a:tblPr/>
              <a:tblGrid>
                <a:gridCol w="15995651">
                  <a:extLst>
                    <a:ext uri="{9D8B030D-6E8A-4147-A177-3AD203B41FA5}">
                      <a16:colId xmlns:a16="http://schemas.microsoft.com/office/drawing/2014/main" val="508988227"/>
                    </a:ext>
                  </a:extLst>
                </a:gridCol>
              </a:tblGrid>
              <a:tr h="3236215">
                <a:tc>
                  <a:txBody>
                    <a:bodyPr/>
                    <a:lstStyle/>
                    <a:p>
                      <a:pPr marL="342900" indent="-342900" fontAlgn="base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수요기관 납품실적이 있는 경우</a:t>
                      </a:r>
                      <a:r>
                        <a:rPr lang="en-US" altLang="ko-KR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신규 지정기업에 한하여 인정</a:t>
                      </a:r>
                      <a:r>
                        <a:rPr lang="en-US" altLang="ko-KR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: 1</a:t>
                      </a: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년</a:t>
                      </a:r>
                    </a:p>
                    <a:p>
                      <a:pPr marL="285750" indent="-285750" fontAlgn="base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수출실적이 우수제품 공공조달실적 대비 </a:t>
                      </a:r>
                      <a:r>
                        <a:rPr lang="en-US" altLang="ko-KR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3% </a:t>
                      </a: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이상 또는 해외 수출 총 실적이 </a:t>
                      </a:r>
                      <a:r>
                        <a:rPr lang="en-US" altLang="ko-KR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천만불 이상이거나 총매출 대비 </a:t>
                      </a:r>
                      <a:r>
                        <a:rPr lang="en-US" altLang="ko-KR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30% </a:t>
                      </a: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이상인 경우 </a:t>
                      </a:r>
                      <a:r>
                        <a:rPr lang="en-US" altLang="ko-KR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: 1</a:t>
                      </a: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년</a:t>
                      </a:r>
                    </a:p>
                    <a:p>
                      <a:pPr marL="285750" indent="-285750" fontAlgn="base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전체 고용인원</a:t>
                      </a:r>
                      <a:r>
                        <a:rPr lang="en-US" altLang="ko-KR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지정일 기준</a:t>
                      </a:r>
                      <a:r>
                        <a:rPr lang="en-US" altLang="ko-KR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대비 청년고용 증가인원이 </a:t>
                      </a:r>
                      <a:r>
                        <a:rPr lang="en-US" altLang="ko-KR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3% </a:t>
                      </a: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이상인 기업 또는 전체 고용인원 증가율이 </a:t>
                      </a:r>
                      <a:r>
                        <a:rPr lang="en-US" altLang="ko-KR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5% </a:t>
                      </a: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이상인 소기업 및 </a:t>
                      </a:r>
                      <a:r>
                        <a:rPr lang="en-US" altLang="ko-KR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4% </a:t>
                      </a: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이상인 중기업 </a:t>
                      </a:r>
                      <a:r>
                        <a:rPr lang="en-US" altLang="ko-KR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: 1</a:t>
                      </a: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년</a:t>
                      </a:r>
                    </a:p>
                    <a:p>
                      <a:pPr marL="285750" indent="-285750" fontAlgn="base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4</a:t>
                      </a: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호에 의하여 연장 또는 연장신청을 한 경우라도 전체 고용인원 증가율이 </a:t>
                      </a:r>
                      <a:r>
                        <a:rPr lang="en-US" altLang="ko-KR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20% </a:t>
                      </a: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이상인 소기업 또는 </a:t>
                      </a:r>
                      <a:r>
                        <a:rPr lang="en-US" altLang="ko-KR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15% </a:t>
                      </a: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이상인 중기업이면서 </a:t>
                      </a:r>
                      <a:r>
                        <a:rPr lang="en-US" altLang="ko-KR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별지 제</a:t>
                      </a:r>
                      <a:r>
                        <a:rPr lang="en-US" altLang="ko-KR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호의</a:t>
                      </a:r>
                      <a:r>
                        <a:rPr lang="en-US" altLang="ko-KR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서식</a:t>
                      </a:r>
                      <a:r>
                        <a:rPr lang="en-US" altLang="ko-KR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에 따른 기간 동안 고용한 신규 채용인력의 </a:t>
                      </a:r>
                      <a:r>
                        <a:rPr lang="en-US" altLang="ko-KR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95% </a:t>
                      </a: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이상이 정규직인 경우 </a:t>
                      </a:r>
                      <a:r>
                        <a:rPr lang="en-US" altLang="ko-KR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: 1</a:t>
                      </a: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년</a:t>
                      </a:r>
                    </a:p>
                    <a:p>
                      <a:pPr marL="285750" indent="-285750" fontAlgn="base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연장 신청 직전 연도 총매출액 대비 기술개발 투자 비율이 </a:t>
                      </a:r>
                      <a:r>
                        <a:rPr lang="en-US" altLang="ko-KR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5% </a:t>
                      </a: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이상인 경우</a:t>
                      </a:r>
                      <a:r>
                        <a:rPr lang="en-US" altLang="ko-KR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단</a:t>
                      </a:r>
                      <a:r>
                        <a:rPr lang="en-US" altLang="ko-KR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신규지정기업의 경우 총매출액 대비 기술개발 투자비율이 </a:t>
                      </a:r>
                      <a:r>
                        <a:rPr lang="en-US" altLang="ko-KR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3% </a:t>
                      </a: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이상인 우</a:t>
                      </a:r>
                      <a:r>
                        <a:rPr lang="en-US" altLang="ko-KR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: 1</a:t>
                      </a: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년</a:t>
                      </a:r>
                    </a:p>
                    <a:p>
                      <a:pPr marL="285750" indent="-285750" fontAlgn="base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정부부처</a:t>
                      </a:r>
                      <a:r>
                        <a:rPr lang="en-US" altLang="ko-KR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지방자치단체</a:t>
                      </a:r>
                      <a:r>
                        <a:rPr lang="en-US" altLang="ko-KR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공공기관 및 기타 유관기관 등의 기술개발사업에 참여하여 사업을 완료한 경우 </a:t>
                      </a:r>
                      <a:r>
                        <a:rPr lang="en-US" altLang="ko-KR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: 1</a:t>
                      </a: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년</a:t>
                      </a:r>
                      <a:endParaRPr lang="en-US" altLang="ko-KR" sz="2000" kern="120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377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※ </a:t>
                      </a:r>
                      <a:r>
                        <a:rPr lang="ko-KR" altLang="en-US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연장사유가 중복하여 해당될 경우 최대 </a:t>
                      </a:r>
                      <a:r>
                        <a:rPr lang="en-US" altLang="ko-KR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년의 범위에서 합산 가능</a:t>
                      </a:r>
                      <a:r>
                        <a:rPr lang="en-US" altLang="ko-KR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지정기간이 연장된 경우 동일 사유로 다시 지정기간 연장 불가</a:t>
                      </a:r>
                      <a:endParaRPr lang="ko-KR" altLang="en-US" sz="2000" kern="120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8631432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783000" y="5616722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" name="object 4"/>
          <p:cNvSpPr txBox="1"/>
          <p:nvPr/>
        </p:nvSpPr>
        <p:spPr>
          <a:xfrm>
            <a:off x="1260000" y="2098036"/>
            <a:ext cx="14859000" cy="169020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ko-KR" altLang="en-US" sz="2600" spc="-115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    지정기간   </a:t>
            </a:r>
            <a:r>
              <a:rPr lang="en-US" altLang="ko-KR" sz="2400" spc="-115">
                <a:solidFill>
                  <a:srgbClr val="231F20"/>
                </a:solidFill>
                <a:latin typeface="+mn-ea"/>
                <a:cs typeface="G마켓 산스 Medium"/>
              </a:rPr>
              <a:t>:  </a:t>
            </a:r>
            <a:r>
              <a:rPr lang="ko-KR" altLang="en-US" sz="2400" b="1" kern="0">
                <a:solidFill>
                  <a:srgbClr val="000000"/>
                </a:solidFill>
                <a:latin typeface="+mn-ea"/>
              </a:rPr>
              <a:t>지정일</a:t>
            </a:r>
            <a:r>
              <a:rPr lang="ko-KR" altLang="en-US" sz="2400" b="1" kern="0" baseline="30000">
                <a:solidFill>
                  <a:srgbClr val="000000"/>
                </a:solidFill>
                <a:latin typeface="+mn-ea"/>
              </a:rPr>
              <a:t>*</a:t>
            </a:r>
            <a:r>
              <a:rPr lang="ko-KR" altLang="en-US" sz="2400" b="1" kern="0">
                <a:solidFill>
                  <a:srgbClr val="000000"/>
                </a:solidFill>
                <a:latin typeface="+mn-ea"/>
              </a:rPr>
              <a:t>로부터 </a:t>
            </a:r>
            <a:r>
              <a:rPr lang="en-US" altLang="ko-KR" sz="2400" b="1" kern="0">
                <a:solidFill>
                  <a:srgbClr val="000000"/>
                </a:solidFill>
                <a:latin typeface="+mn-ea"/>
              </a:rPr>
              <a:t>3</a:t>
            </a:r>
            <a:r>
              <a:rPr lang="ko-KR" altLang="en-US" sz="2400" b="1" kern="0">
                <a:solidFill>
                  <a:srgbClr val="000000"/>
                </a:solidFill>
                <a:latin typeface="+mn-ea"/>
              </a:rPr>
              <a:t>년</a:t>
            </a:r>
            <a:r>
              <a:rPr lang="en-US" altLang="ko-KR" sz="2400" kern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2400" kern="0">
                <a:solidFill>
                  <a:srgbClr val="000000"/>
                </a:solidFill>
                <a:latin typeface="+mn-ea"/>
              </a:rPr>
              <a:t>최대 </a:t>
            </a:r>
            <a:r>
              <a:rPr lang="en-US" altLang="ko-KR" sz="2400" kern="0">
                <a:solidFill>
                  <a:srgbClr val="000000"/>
                </a:solidFill>
                <a:latin typeface="+mn-ea"/>
              </a:rPr>
              <a:t>3</a:t>
            </a:r>
            <a:r>
              <a:rPr lang="ko-KR" altLang="en-US" sz="2400" kern="0">
                <a:solidFill>
                  <a:srgbClr val="000000"/>
                </a:solidFill>
                <a:latin typeface="+mn-ea"/>
              </a:rPr>
              <a:t>년의 범위 내에서 연장 가능</a:t>
            </a:r>
            <a:endParaRPr lang="en-US" altLang="ko-KR" sz="2400" kern="0">
              <a:solidFill>
                <a:srgbClr val="000000"/>
              </a:solidFill>
              <a:latin typeface="+mn-ea"/>
            </a:endParaRPr>
          </a:p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en-US" altLang="ko-KR" sz="500" kern="0">
                <a:solidFill>
                  <a:srgbClr val="000000"/>
                </a:solidFill>
                <a:latin typeface="+mn-ea"/>
              </a:rPr>
              <a:t>  </a:t>
            </a:r>
            <a:endParaRPr lang="ko-KR" altLang="en-US" sz="500" kern="0">
              <a:solidFill>
                <a:srgbClr val="000000"/>
              </a:solidFill>
              <a:latin typeface="+mn-ea"/>
            </a:endParaRPr>
          </a:p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ko-KR" altLang="en-US" sz="2000" kern="0" spc="-11" smtClean="0">
                <a:solidFill>
                  <a:srgbClr val="000000"/>
                </a:solidFill>
                <a:latin typeface="+mn-ea"/>
              </a:rPr>
              <a:t>   * 지정일은 </a:t>
            </a:r>
            <a:r>
              <a:rPr lang="ko-KR" altLang="en-US" sz="2000" kern="0" spc="-11">
                <a:solidFill>
                  <a:srgbClr val="000000"/>
                </a:solidFill>
                <a:latin typeface="+mn-ea"/>
              </a:rPr>
              <a:t>계약심사협의회에서 정한 날 또는 계약심사협의회에서 정한 날로부터</a:t>
            </a:r>
            <a:r>
              <a:rPr lang="ko-KR" altLang="en-US" sz="2000" kern="0">
                <a:solidFill>
                  <a:srgbClr val="000000"/>
                </a:solidFill>
                <a:latin typeface="+mn-ea"/>
              </a:rPr>
              <a:t> </a:t>
            </a:r>
            <a:r>
              <a:rPr lang="en-US" altLang="ko-KR" sz="2000" kern="0">
                <a:solidFill>
                  <a:srgbClr val="000000"/>
                </a:solidFill>
                <a:latin typeface="+mn-ea"/>
              </a:rPr>
              <a:t>60</a:t>
            </a:r>
            <a:r>
              <a:rPr lang="ko-KR" altLang="en-US" sz="2000" kern="0">
                <a:solidFill>
                  <a:srgbClr val="000000"/>
                </a:solidFill>
                <a:latin typeface="+mn-ea"/>
              </a:rPr>
              <a:t>일</a:t>
            </a:r>
            <a:r>
              <a:rPr lang="en-US" altLang="ko-KR" sz="2000" kern="0">
                <a:solidFill>
                  <a:srgbClr val="000000"/>
                </a:solidFill>
                <a:latin typeface="+mn-ea"/>
              </a:rPr>
              <a:t>, 90</a:t>
            </a:r>
            <a:r>
              <a:rPr lang="ko-KR" altLang="en-US" sz="2000" kern="0">
                <a:solidFill>
                  <a:srgbClr val="000000"/>
                </a:solidFill>
                <a:latin typeface="+mn-ea"/>
              </a:rPr>
              <a:t>일</a:t>
            </a:r>
            <a:r>
              <a:rPr lang="en-US" altLang="ko-KR" sz="2000" kern="0">
                <a:solidFill>
                  <a:srgbClr val="000000"/>
                </a:solidFill>
                <a:latin typeface="+mn-ea"/>
              </a:rPr>
              <a:t>, 120</a:t>
            </a:r>
            <a:r>
              <a:rPr lang="ko-KR" altLang="en-US" sz="2000" kern="0">
                <a:solidFill>
                  <a:srgbClr val="000000"/>
                </a:solidFill>
                <a:latin typeface="+mn-ea"/>
              </a:rPr>
              <a:t>일</a:t>
            </a:r>
            <a:r>
              <a:rPr lang="en-US" altLang="ko-KR" sz="2000" kern="0">
                <a:solidFill>
                  <a:srgbClr val="000000"/>
                </a:solidFill>
                <a:latin typeface="+mn-ea"/>
              </a:rPr>
              <a:t>, 150</a:t>
            </a:r>
            <a:r>
              <a:rPr lang="ko-KR" altLang="en-US" sz="2000" kern="0">
                <a:solidFill>
                  <a:srgbClr val="000000"/>
                </a:solidFill>
                <a:latin typeface="+mn-ea"/>
              </a:rPr>
              <a:t>일</a:t>
            </a:r>
            <a:r>
              <a:rPr lang="en-US" altLang="ko-KR" sz="2000" kern="0">
                <a:solidFill>
                  <a:srgbClr val="000000"/>
                </a:solidFill>
                <a:latin typeface="+mn-ea"/>
              </a:rPr>
              <a:t>, </a:t>
            </a:r>
            <a:endParaRPr lang="en-US" altLang="ko-KR" sz="2000" kern="0" smtClean="0">
              <a:solidFill>
                <a:srgbClr val="000000"/>
              </a:solidFill>
              <a:latin typeface="+mn-ea"/>
            </a:endParaRPr>
          </a:p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en-US" altLang="ko-KR" sz="2000" kern="0">
                <a:solidFill>
                  <a:srgbClr val="000000"/>
                </a:solidFill>
                <a:latin typeface="+mn-ea"/>
              </a:rPr>
              <a:t> </a:t>
            </a:r>
            <a:r>
              <a:rPr lang="en-US" altLang="ko-KR" sz="2000" kern="0" smtClean="0">
                <a:solidFill>
                  <a:srgbClr val="000000"/>
                </a:solidFill>
                <a:latin typeface="+mn-ea"/>
              </a:rPr>
              <a:t>    180</a:t>
            </a:r>
            <a:r>
              <a:rPr lang="ko-KR" altLang="en-US" sz="2000" kern="0">
                <a:solidFill>
                  <a:srgbClr val="000000"/>
                </a:solidFill>
                <a:latin typeface="+mn-ea"/>
              </a:rPr>
              <a:t>일 중 </a:t>
            </a:r>
            <a:r>
              <a:rPr lang="ko-KR" altLang="en-US" sz="2000" kern="0" smtClean="0">
                <a:solidFill>
                  <a:srgbClr val="000000"/>
                </a:solidFill>
                <a:latin typeface="+mn-ea"/>
              </a:rPr>
              <a:t>우수제품 </a:t>
            </a:r>
            <a:r>
              <a:rPr lang="ko-KR" altLang="en-US" sz="2000" kern="0">
                <a:solidFill>
                  <a:srgbClr val="000000"/>
                </a:solidFill>
                <a:latin typeface="+mn-ea"/>
              </a:rPr>
              <a:t>지정을 받은 기업이 원하는 날</a:t>
            </a:r>
            <a:endParaRPr lang="en-US" altLang="ko-KR" sz="2000" spc="-115">
              <a:solidFill>
                <a:srgbClr val="231F20"/>
              </a:solidFill>
              <a:latin typeface="+mn-ea"/>
              <a:cs typeface="G마켓 산스 Medium"/>
            </a:endParaRPr>
          </a:p>
        </p:txBody>
      </p:sp>
      <p:pic>
        <p:nvPicPr>
          <p:cNvPr id="22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400" y="2095500"/>
            <a:ext cx="540000" cy="540000"/>
          </a:xfrm>
          <a:prstGeom prst="rect">
            <a:avLst/>
          </a:prstGeom>
        </p:spPr>
      </p:pic>
      <p:sp>
        <p:nvSpPr>
          <p:cNvPr id="24" name="TextBox 12"/>
          <p:cNvSpPr txBox="1"/>
          <p:nvPr/>
        </p:nvSpPr>
        <p:spPr>
          <a:xfrm>
            <a:off x="1005118" y="2193521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sz="2100" b="1" smtClean="0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  <a:r>
              <a:rPr lang="en-US" altLang="ko-KR" sz="2100" b="1" smtClean="0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lang="en-US" sz="21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" name="object 4"/>
          <p:cNvSpPr txBox="1"/>
          <p:nvPr/>
        </p:nvSpPr>
        <p:spPr>
          <a:xfrm>
            <a:off x="1260000" y="4123502"/>
            <a:ext cx="14859000" cy="4129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57200" indent="-457200" fontAlgn="base" latinLnBrk="1">
              <a:buFont typeface="Wingdings" panose="05000000000000000000" pitchFamily="2" charset="2"/>
              <a:buChar char="§"/>
            </a:pPr>
            <a:r>
              <a:rPr lang="ko-KR" altLang="en-US" sz="2600" spc="-115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지정기간 연장   </a:t>
            </a:r>
            <a:r>
              <a:rPr lang="en-US" altLang="ko-KR" sz="2000" spc="-115">
                <a:solidFill>
                  <a:srgbClr val="231F20"/>
                </a:solidFill>
                <a:latin typeface="+mn-ea"/>
                <a:cs typeface="G마켓 산스 Medium"/>
              </a:rPr>
              <a:t>:  </a:t>
            </a:r>
            <a:r>
              <a:rPr lang="ko-KR" altLang="en-US" sz="2000">
                <a:latin typeface="+mn-ea"/>
              </a:rPr>
              <a:t>다음 어느 하나에 해당하는 경우 그 </a:t>
            </a:r>
            <a:r>
              <a:rPr lang="ko-KR" altLang="en-US" sz="2000" smtClean="0">
                <a:latin typeface="+mn-ea"/>
              </a:rPr>
              <a:t>지정기간 연장</a:t>
            </a:r>
            <a:r>
              <a:rPr lang="en-US" altLang="ko-KR" sz="2000" smtClean="0">
                <a:latin typeface="+mn-ea"/>
              </a:rPr>
              <a:t>, </a:t>
            </a:r>
            <a:r>
              <a:rPr lang="ko-KR" altLang="en-US" sz="2000" smtClean="0">
                <a:latin typeface="+mn-ea"/>
              </a:rPr>
              <a:t>중복으로 </a:t>
            </a:r>
            <a:r>
              <a:rPr lang="ko-KR" altLang="en-US" sz="2000">
                <a:latin typeface="+mn-ea"/>
              </a:rPr>
              <a:t>충족하는 경우 </a:t>
            </a:r>
            <a:r>
              <a:rPr lang="ko-KR" altLang="en-US" sz="2000" smtClean="0">
                <a:latin typeface="+mn-ea"/>
              </a:rPr>
              <a:t>기간 </a:t>
            </a:r>
            <a:r>
              <a:rPr lang="ko-KR" altLang="en-US" sz="2000">
                <a:latin typeface="+mn-ea"/>
              </a:rPr>
              <a:t>합산하여 연장 가능</a:t>
            </a:r>
          </a:p>
        </p:txBody>
      </p:sp>
      <p:sp>
        <p:nvSpPr>
          <p:cNvPr id="17" name="TextBox 8"/>
          <p:cNvSpPr txBox="1"/>
          <p:nvPr/>
        </p:nvSpPr>
        <p:spPr>
          <a:xfrm>
            <a:off x="10591805" y="952500"/>
            <a:ext cx="7804151" cy="635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41100"/>
              </a:lnSpc>
            </a:pPr>
            <a:r>
              <a:rPr lang="ko-KR" altLang="en-US" sz="3500" b="1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</a:t>
            </a:r>
            <a:r>
              <a:rPr lang="ko-KR" alt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지정 </a:t>
            </a:r>
            <a:r>
              <a:rPr lang="ko-KR" altLang="en-US" sz="3500" b="1" smtClean="0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기간</a:t>
            </a:r>
            <a:endParaRPr lang="en-US" altLang="ko-KR" sz="35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37231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7. </a:t>
            </a:r>
            <a:r>
              <a:rPr lang="ko-KR" altLang="en-US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우수조달물품</a:t>
            </a:r>
            <a:endParaRPr lang="ko-KR" altLang="ko-KR" sz="510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10591805" y="952500"/>
            <a:ext cx="7804151" cy="635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41100"/>
              </a:lnSpc>
            </a:pPr>
            <a:r>
              <a:rPr lang="ko-KR" altLang="en-US" sz="3500" b="1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</a:t>
            </a:r>
            <a:r>
              <a:rPr lang="ko-KR" alt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지정 혜택</a:t>
            </a:r>
            <a:endParaRPr lang="en-US" altLang="ko-KR" sz="35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object 4"/>
          <p:cNvSpPr txBox="1"/>
          <p:nvPr/>
        </p:nvSpPr>
        <p:spPr>
          <a:xfrm>
            <a:off x="1752600" y="1988820"/>
            <a:ext cx="4572000" cy="53565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ko-KR" altLang="en-US"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지정혜택</a:t>
            </a:r>
            <a:endParaRPr lang="en-US" altLang="ko-KR" sz="2600" spc="-115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</p:txBody>
      </p:sp>
      <p:cxnSp>
        <p:nvCxnSpPr>
          <p:cNvPr id="20" name="직선 연결선 19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400" y="2062480"/>
            <a:ext cx="540000" cy="540000"/>
          </a:xfrm>
          <a:prstGeom prst="rect">
            <a:avLst/>
          </a:prstGeom>
        </p:spPr>
      </p:pic>
      <p:sp>
        <p:nvSpPr>
          <p:cNvPr id="31" name="TextBox 12"/>
          <p:cNvSpPr txBox="1"/>
          <p:nvPr/>
        </p:nvSpPr>
        <p:spPr>
          <a:xfrm>
            <a:off x="1005118" y="2160501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sz="2100" b="1" smtClean="0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  <a:r>
              <a:rPr lang="en-US" altLang="ko-KR" sz="2100" b="1" smtClean="0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endParaRPr lang="en-US" sz="21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3796918"/>
              </p:ext>
            </p:extLst>
          </p:nvPr>
        </p:nvGraphicFramePr>
        <p:xfrm>
          <a:off x="1301749" y="2897885"/>
          <a:ext cx="15995651" cy="3236215"/>
        </p:xfrm>
        <a:graphic>
          <a:graphicData uri="http://schemas.openxmlformats.org/drawingml/2006/table">
            <a:tbl>
              <a:tblPr/>
              <a:tblGrid>
                <a:gridCol w="15995651">
                  <a:extLst>
                    <a:ext uri="{9D8B030D-6E8A-4147-A177-3AD203B41FA5}">
                      <a16:colId xmlns:a16="http://schemas.microsoft.com/office/drawing/2014/main" val="508988227"/>
                    </a:ext>
                  </a:extLst>
                </a:gridCol>
              </a:tblGrid>
              <a:tr h="3236215"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240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</a:t>
                      </a:r>
                      <a:r>
                        <a:rPr lang="ko-KR" altLang="en-US" sz="240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기본지정 기간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(3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년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및 기간 연장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최대 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년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을 통해 </a:t>
                      </a:r>
                      <a:r>
                        <a:rPr lang="ko-KR" altLang="en-US" sz="2400" b="1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최대 </a:t>
                      </a:r>
                      <a:r>
                        <a:rPr lang="en-US" altLang="ko-KR" sz="2400" b="1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6</a:t>
                      </a:r>
                      <a:r>
                        <a:rPr lang="ko-KR" altLang="en-US" sz="2400" b="1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년간 수의계약</a:t>
                      </a:r>
                      <a:r>
                        <a:rPr lang="ko-KR" altLang="en-US" sz="2400" b="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의 방법으로 </a:t>
                      </a:r>
                      <a:endParaRPr lang="en-US" altLang="ko-KR" sz="2400" b="0" kern="120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자 단가계약 또는 총액계약 체결 가능</a:t>
                      </a: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* 제</a:t>
                      </a:r>
                      <a:r>
                        <a:rPr lang="en-US" altLang="ko-KR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자 단가계약 체결 시 나라장터 종합쇼핑몰 내 ‘우수조달물품 인증몰’에 등록</a:t>
                      </a: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240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전시회 및 해외조달시장 진출 지원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마케팅 및 홍보 지원</a:t>
                      </a: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240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보증기관과 은행권의 보증금율 감면 및 보증심사 우대 지원과 환율 우대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외국환 수수료 감면</a:t>
                      </a:r>
                      <a:endParaRPr lang="en-US" altLang="ko-KR" sz="2400" kern="120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(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기술보증기금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기업은행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산업은행 등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en-US" sz="2400" kern="120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8631432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783000" y="325198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0859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" y="0"/>
            <a:ext cx="2882899" cy="396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2843712" y="0"/>
            <a:ext cx="15539539" cy="396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13"/>
          <p:cNvSpPr txBox="1"/>
          <p:nvPr/>
        </p:nvSpPr>
        <p:spPr>
          <a:xfrm>
            <a:off x="4876800" y="3501147"/>
            <a:ext cx="8775700" cy="15113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99600"/>
              </a:lnSpc>
            </a:pPr>
            <a:r>
              <a:rPr lang="en-US" altLang="ko-KR" sz="8500" spc="-600" dirty="0" smtClean="0">
                <a:solidFill>
                  <a:srgbClr val="FF75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Chapter 8</a:t>
            </a:r>
            <a:endParaRPr lang="ko-KR" altLang="en-US" sz="8500" spc="-600" dirty="0">
              <a:solidFill>
                <a:srgbClr val="FF756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8" name="TextBox 14"/>
          <p:cNvSpPr txBox="1"/>
          <p:nvPr/>
        </p:nvSpPr>
        <p:spPr>
          <a:xfrm>
            <a:off x="4876800" y="4948944"/>
            <a:ext cx="8775700" cy="15113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99600"/>
              </a:lnSpc>
            </a:pPr>
            <a:r>
              <a:rPr lang="en-US" altLang="ko-KR" sz="7200" spc="-600" smtClean="0">
                <a:solidFill>
                  <a:srgbClr val="084C8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G-PASS</a:t>
            </a:r>
            <a:endParaRPr lang="ko-KR" altLang="en-US" sz="7200" spc="-600">
              <a:solidFill>
                <a:srgbClr val="084C8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334000" y="3238500"/>
            <a:ext cx="7696200" cy="313285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0024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4"/>
          <p:cNvSpPr txBox="1"/>
          <p:nvPr/>
        </p:nvSpPr>
        <p:spPr>
          <a:xfrm>
            <a:off x="1260000" y="2873716"/>
            <a:ext cx="12192000" cy="19749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146" indent="-171446">
              <a:lnSpc>
                <a:spcPct val="1500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en-US" sz="500" spc="-51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  </a:t>
            </a:r>
            <a:endParaRPr lang="en-US" sz="8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  <a:p>
            <a:pPr marL="342900" indent="-342900" fontAlgn="base" latinLnBrk="1">
              <a:lnSpc>
                <a:spcPts val="3600"/>
              </a:lnSpc>
              <a:buFont typeface="Arial" panose="020B0604020202020204" pitchFamily="34" charset="0"/>
              <a:buChar char="•"/>
            </a:pPr>
            <a:r>
              <a:rPr lang="en-US" altLang="ko-KR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의미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국내 정부조달을 통해 기술력과 신뢰성이 검증되고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,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수출 경쟁력을 갖춘 기업을 </a:t>
            </a:r>
            <a:endParaRPr lang="en-US" altLang="ko-KR" sz="24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fontAlgn="base" latinLnBrk="1">
              <a:lnSpc>
                <a:spcPts val="3600"/>
              </a:lnSpc>
            </a:pP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  </a:t>
            </a: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해외조달시장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진출 유망기업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(G-PASS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기업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으로 지정하여 지원하는 제도</a:t>
            </a:r>
            <a:endParaRPr lang="en-US" altLang="ko-KR" sz="24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fontAlgn="base" latinLnBrk="1">
              <a:lnSpc>
                <a:spcPts val="3600"/>
              </a:lnSpc>
            </a:pPr>
            <a:r>
              <a:rPr lang="ko-KR" altLang="en-US" sz="2000" smtClean="0">
                <a:latin typeface="+mj-ea"/>
                <a:ea typeface="+mj-ea"/>
              </a:rPr>
              <a:t>*  </a:t>
            </a:r>
            <a:r>
              <a:rPr lang="en-US" altLang="ko-KR" sz="2000">
                <a:latin typeface="+mj-ea"/>
                <a:ea typeface="+mj-ea"/>
              </a:rPr>
              <a:t>G-PASS(</a:t>
            </a:r>
            <a:r>
              <a:rPr lang="en-US" altLang="ko-KR" sz="2000" b="1">
                <a:latin typeface="+mj-ea"/>
                <a:ea typeface="+mj-ea"/>
              </a:rPr>
              <a:t>G</a:t>
            </a:r>
            <a:r>
              <a:rPr lang="en-US" altLang="ko-KR" sz="2000">
                <a:latin typeface="+mj-ea"/>
                <a:ea typeface="+mj-ea"/>
              </a:rPr>
              <a:t>overnment </a:t>
            </a:r>
            <a:r>
              <a:rPr lang="en-US" altLang="ko-KR" sz="2000" b="1">
                <a:latin typeface="+mj-ea"/>
                <a:ea typeface="+mj-ea"/>
              </a:rPr>
              <a:t>P</a:t>
            </a:r>
            <a:r>
              <a:rPr lang="en-US" altLang="ko-KR" sz="2000">
                <a:latin typeface="+mj-ea"/>
                <a:ea typeface="+mj-ea"/>
              </a:rPr>
              <a:t>erformance </a:t>
            </a:r>
            <a:r>
              <a:rPr lang="en-US" altLang="ko-KR" sz="2000" b="1">
                <a:latin typeface="+mj-ea"/>
                <a:ea typeface="+mj-ea"/>
              </a:rPr>
              <a:t>Ass</a:t>
            </a:r>
            <a:r>
              <a:rPr lang="en-US" altLang="ko-KR" sz="2000">
                <a:latin typeface="+mj-ea"/>
                <a:ea typeface="+mj-ea"/>
              </a:rPr>
              <a:t>ured) </a:t>
            </a:r>
            <a:r>
              <a:rPr lang="ko-KR" altLang="en-US" sz="2000">
                <a:latin typeface="+mj-ea"/>
                <a:ea typeface="+mj-ea"/>
              </a:rPr>
              <a:t>기업 </a:t>
            </a:r>
            <a:r>
              <a:rPr lang="en-US" altLang="ko-KR" sz="2000">
                <a:latin typeface="+mj-ea"/>
                <a:ea typeface="+mj-ea"/>
              </a:rPr>
              <a:t>: </a:t>
            </a:r>
            <a:r>
              <a:rPr lang="ko-KR" altLang="en-US" sz="2000">
                <a:latin typeface="+mj-ea"/>
                <a:ea typeface="+mj-ea"/>
              </a:rPr>
              <a:t>국내 조달시장에서 기술력</a:t>
            </a:r>
            <a:r>
              <a:rPr lang="en-US" altLang="ko-KR" sz="2000">
                <a:latin typeface="+mj-ea"/>
                <a:ea typeface="+mj-ea"/>
              </a:rPr>
              <a:t>, </a:t>
            </a:r>
            <a:r>
              <a:rPr lang="ko-KR" altLang="en-US" sz="2000">
                <a:latin typeface="+mj-ea"/>
                <a:ea typeface="+mj-ea"/>
              </a:rPr>
              <a:t>품질 등이 검증되어 </a:t>
            </a:r>
            <a:endParaRPr lang="en-US" altLang="ko-KR" sz="2000">
              <a:latin typeface="+mj-ea"/>
              <a:ea typeface="+mj-ea"/>
            </a:endParaRPr>
          </a:p>
          <a:p>
            <a:pPr fontAlgn="base" latinLnBrk="1">
              <a:lnSpc>
                <a:spcPts val="3600"/>
              </a:lnSpc>
            </a:pPr>
            <a:r>
              <a:rPr lang="en-US" altLang="ko-KR" sz="2000">
                <a:latin typeface="+mj-ea"/>
                <a:ea typeface="+mj-ea"/>
              </a:rPr>
              <a:t>   </a:t>
            </a:r>
            <a:r>
              <a:rPr lang="ko-KR" altLang="en-US" sz="2000" smtClean="0">
                <a:latin typeface="+mj-ea"/>
                <a:ea typeface="+mj-ea"/>
              </a:rPr>
              <a:t>해외조달시장 </a:t>
            </a:r>
            <a:r>
              <a:rPr lang="ko-KR" altLang="en-US" sz="2000">
                <a:latin typeface="+mj-ea"/>
                <a:ea typeface="+mj-ea"/>
              </a:rPr>
              <a:t>진출 가능성이 높다고 인정한 중소</a:t>
            </a:r>
            <a:r>
              <a:rPr lang="en-US" altLang="ko-KR" sz="2000">
                <a:latin typeface="+mj-ea"/>
                <a:ea typeface="+mj-ea"/>
              </a:rPr>
              <a:t>·</a:t>
            </a:r>
            <a:r>
              <a:rPr lang="ko-KR" altLang="en-US" sz="2000">
                <a:latin typeface="+mj-ea"/>
                <a:ea typeface="+mj-ea"/>
              </a:rPr>
              <a:t>중견업체</a:t>
            </a:r>
            <a:endParaRPr lang="en-US" altLang="ko-KR" sz="20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</p:txBody>
      </p:sp>
      <p:sp>
        <p:nvSpPr>
          <p:cNvPr id="32" name="object 13"/>
          <p:cNvSpPr txBox="1"/>
          <p:nvPr/>
        </p:nvSpPr>
        <p:spPr>
          <a:xfrm>
            <a:off x="1441453" y="5065503"/>
            <a:ext cx="16160747" cy="382797"/>
          </a:xfrm>
          <a:prstGeom prst="rect">
            <a:avLst/>
          </a:prstGeom>
          <a:solidFill>
            <a:srgbClr val="E7F2DA"/>
          </a:solidFill>
          <a:ln w="6350">
            <a:solidFill>
              <a:srgbClr val="97CB59"/>
            </a:solidFill>
          </a:ln>
        </p:spPr>
        <p:txBody>
          <a:bodyPr vert="horz" wrap="square" lIns="0" tIns="86995" rIns="0" bIns="0" rtlCol="0">
            <a:spAutoFit/>
          </a:bodyPr>
          <a:lstStyle/>
          <a:p>
            <a:pPr fontAlgn="base" latinLnBrk="1">
              <a:lnSpc>
                <a:spcPts val="2300"/>
              </a:lnSpc>
            </a:pPr>
            <a:r>
              <a:rPr lang="ko-KR" altLang="en-US" sz="2000">
                <a:latin typeface="+mn-ea"/>
              </a:rPr>
              <a:t>  </a:t>
            </a:r>
            <a:r>
              <a:rPr lang="en-US" altLang="ko-KR" sz="2000">
                <a:latin typeface="+mn-ea"/>
              </a:rPr>
              <a:t>•</a:t>
            </a:r>
            <a:r>
              <a:rPr lang="ko-KR" altLang="en-US" sz="2000">
                <a:latin typeface="+mn-ea"/>
              </a:rPr>
              <a:t> 「조달사업에 관한 법률」 제</a:t>
            </a:r>
            <a:r>
              <a:rPr lang="en-US" altLang="ko-KR" sz="2000">
                <a:latin typeface="+mn-ea"/>
              </a:rPr>
              <a:t>28</a:t>
            </a:r>
            <a:r>
              <a:rPr lang="ko-KR" altLang="en-US" sz="2000">
                <a:latin typeface="+mn-ea"/>
              </a:rPr>
              <a:t>조 및 동법 시행령 제</a:t>
            </a:r>
            <a:r>
              <a:rPr lang="en-US" altLang="ko-KR" sz="2000">
                <a:latin typeface="+mn-ea"/>
              </a:rPr>
              <a:t>34</a:t>
            </a:r>
            <a:r>
              <a:rPr lang="ko-KR" altLang="en-US" sz="2000">
                <a:latin typeface="+mn-ea"/>
              </a:rPr>
              <a:t>조              </a:t>
            </a:r>
            <a:r>
              <a:rPr lang="en-US" altLang="ko-KR" sz="2000">
                <a:latin typeface="+mn-ea"/>
              </a:rPr>
              <a:t>•</a:t>
            </a:r>
            <a:r>
              <a:rPr lang="ko-KR" altLang="en-US" sz="2000">
                <a:latin typeface="+mn-ea"/>
              </a:rPr>
              <a:t> 「해외조달시장 진출유망기업 지정</a:t>
            </a:r>
            <a:r>
              <a:rPr lang="en-US" altLang="ko-KR" sz="2000">
                <a:latin typeface="+mn-ea"/>
              </a:rPr>
              <a:t>·</a:t>
            </a:r>
            <a:r>
              <a:rPr lang="ko-KR" altLang="en-US" sz="2000">
                <a:latin typeface="+mn-ea"/>
              </a:rPr>
              <a:t>관리규정」</a:t>
            </a:r>
            <a:r>
              <a:rPr lang="en-US" altLang="ko-KR" sz="2000">
                <a:latin typeface="+mn-ea"/>
              </a:rPr>
              <a:t>(</a:t>
            </a:r>
            <a:r>
              <a:rPr lang="ko-KR" altLang="en-US" sz="2000">
                <a:latin typeface="+mn-ea"/>
              </a:rPr>
              <a:t>조달청 고시</a:t>
            </a:r>
            <a:r>
              <a:rPr lang="en-US" altLang="ko-KR" sz="2000">
                <a:latin typeface="+mn-ea"/>
              </a:rPr>
              <a:t>)</a:t>
            </a:r>
            <a:endParaRPr lang="ko-KR" altLang="en-US" sz="2000">
              <a:latin typeface="+mn-ea"/>
            </a:endParaRPr>
          </a:p>
        </p:txBody>
      </p:sp>
      <p:sp>
        <p:nvSpPr>
          <p:cNvPr id="14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8. </a:t>
            </a:r>
            <a:r>
              <a:rPr lang="en-US" altLang="ko-KR" sz="5400" spc="-51" smtClean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G-PASS </a:t>
            </a:r>
            <a:endParaRPr lang="ko-KR" altLang="ko-KR" sz="510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10591805" y="952500"/>
            <a:ext cx="7804151" cy="635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41100"/>
              </a:lnSpc>
            </a:pPr>
            <a:r>
              <a:rPr lang="ko-KR" altLang="en-US" sz="3500" b="1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</a:t>
            </a:r>
            <a:r>
              <a:rPr lang="ko-KR" alt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제도 개요</a:t>
            </a:r>
            <a:endParaRPr lang="en-US" altLang="ko-KR" sz="35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object 4"/>
          <p:cNvSpPr txBox="1"/>
          <p:nvPr/>
        </p:nvSpPr>
        <p:spPr>
          <a:xfrm>
            <a:off x="1727200" y="2182427"/>
            <a:ext cx="8407400" cy="6129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ko-KR" altLang="en-US"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해외조달시장 진출 유망기업</a:t>
            </a:r>
            <a:r>
              <a:rPr lang="en-US" altLang="ko-KR"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(G-PASS) </a:t>
            </a:r>
            <a:r>
              <a:rPr lang="ko-KR" altLang="en-US"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지정 제도</a:t>
            </a:r>
            <a:endParaRPr lang="en-US" altLang="ko-KR" sz="2600" spc="-115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</p:txBody>
      </p:sp>
      <p:sp>
        <p:nvSpPr>
          <p:cNvPr id="25" name="object 4"/>
          <p:cNvSpPr txBox="1"/>
          <p:nvPr/>
        </p:nvSpPr>
        <p:spPr>
          <a:xfrm>
            <a:off x="1260000" y="6523380"/>
            <a:ext cx="10058400" cy="10284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2900" indent="-342900" fontAlgn="base" latinLnBrk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국가종합전자조달시스템에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경쟁입찰참가자격을 등록한 중소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‧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중견기업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2000">
                <a:latin typeface="+mj-ea"/>
                <a:ea typeface="+mj-ea"/>
              </a:rPr>
              <a:t>   * 국내조달 실적 또는 수출실적이 없어도 </a:t>
            </a:r>
            <a:r>
              <a:rPr lang="en-US" altLang="ko-KR" sz="2000">
                <a:latin typeface="+mj-ea"/>
                <a:ea typeface="+mj-ea"/>
              </a:rPr>
              <a:t>G-PASS</a:t>
            </a:r>
            <a:r>
              <a:rPr lang="ko-KR" altLang="en-US" sz="2000">
                <a:latin typeface="+mj-ea"/>
                <a:ea typeface="+mj-ea"/>
              </a:rPr>
              <a:t>기업 신규지정 신청 가능</a:t>
            </a:r>
          </a:p>
        </p:txBody>
      </p:sp>
      <p:cxnSp>
        <p:nvCxnSpPr>
          <p:cNvPr id="20" name="직선 연결선 19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400" y="2233431"/>
            <a:ext cx="540000" cy="540000"/>
          </a:xfrm>
          <a:prstGeom prst="rect">
            <a:avLst/>
          </a:prstGeom>
        </p:spPr>
      </p:pic>
      <p:sp>
        <p:nvSpPr>
          <p:cNvPr id="18" name="TextBox 12"/>
          <p:cNvSpPr txBox="1"/>
          <p:nvPr/>
        </p:nvSpPr>
        <p:spPr>
          <a:xfrm>
            <a:off x="1005118" y="2331451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sz="21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01</a:t>
            </a:r>
          </a:p>
        </p:txBody>
      </p:sp>
      <p:sp>
        <p:nvSpPr>
          <p:cNvPr id="21" name="object 4"/>
          <p:cNvSpPr txBox="1"/>
          <p:nvPr/>
        </p:nvSpPr>
        <p:spPr>
          <a:xfrm>
            <a:off x="1727200" y="5837942"/>
            <a:ext cx="6502400" cy="53565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ko-KR" altLang="en-US"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신청자격</a:t>
            </a:r>
            <a:endParaRPr lang="en-US" altLang="ko-KR" sz="2600" spc="-115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</p:txBody>
      </p:sp>
      <p:pic>
        <p:nvPicPr>
          <p:cNvPr id="22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400" y="5886092"/>
            <a:ext cx="540000" cy="540000"/>
          </a:xfrm>
          <a:prstGeom prst="rect">
            <a:avLst/>
          </a:prstGeom>
        </p:spPr>
      </p:pic>
      <p:sp>
        <p:nvSpPr>
          <p:cNvPr id="27" name="TextBox 12"/>
          <p:cNvSpPr txBox="1"/>
          <p:nvPr/>
        </p:nvSpPr>
        <p:spPr>
          <a:xfrm>
            <a:off x="1005118" y="5984111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sz="21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02</a:t>
            </a:r>
          </a:p>
        </p:txBody>
      </p:sp>
      <p:sp>
        <p:nvSpPr>
          <p:cNvPr id="30" name="object 4"/>
          <p:cNvSpPr txBox="1"/>
          <p:nvPr/>
        </p:nvSpPr>
        <p:spPr>
          <a:xfrm>
            <a:off x="1260000" y="8495148"/>
            <a:ext cx="15925800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2900" indent="-342900" fontAlgn="base" latinLnBrk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지정일로부터 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5</a:t>
            </a:r>
            <a:r>
              <a:rPr lang="ko-KR" altLang="en-US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년</a:t>
            </a:r>
            <a:endParaRPr lang="en-US" altLang="ko-KR" sz="2400" smtClean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  <a:p>
            <a:pPr fontAlgn="base" latinLnBrk="1">
              <a:lnSpc>
                <a:spcPct val="150000"/>
              </a:lnSpc>
            </a:pP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</a:t>
            </a:r>
            <a:r>
              <a:rPr lang="en-US" altLang="ko-KR" sz="240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  (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단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,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기업이 신청할 경우 수출실적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, 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해외조달시장 진출사업 참여 실적 등을 고려하여 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2</a:t>
            </a:r>
            <a:r>
              <a:rPr lang="ko-KR" altLang="en-US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회에 한하여 재지정 가능</a:t>
            </a:r>
            <a:r>
              <a:rPr lang="en-US" altLang="ko-KR" sz="240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-윤고딕320"/>
              </a:rPr>
              <a:t>)</a:t>
            </a:r>
            <a:endParaRPr lang="ko-KR" altLang="en-US" sz="240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-윤고딕320"/>
            </a:endParaRPr>
          </a:p>
        </p:txBody>
      </p:sp>
      <p:sp>
        <p:nvSpPr>
          <p:cNvPr id="31" name="object 4"/>
          <p:cNvSpPr txBox="1"/>
          <p:nvPr/>
        </p:nvSpPr>
        <p:spPr>
          <a:xfrm>
            <a:off x="1727200" y="7829096"/>
            <a:ext cx="6502400" cy="53565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ko-KR" altLang="en-US"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지정기간</a:t>
            </a:r>
            <a:endParaRPr lang="en-US" altLang="ko-KR" sz="2600" spc="-115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</p:txBody>
      </p:sp>
      <p:pic>
        <p:nvPicPr>
          <p:cNvPr id="33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400" y="7880100"/>
            <a:ext cx="540000" cy="540000"/>
          </a:xfrm>
          <a:prstGeom prst="rect">
            <a:avLst/>
          </a:prstGeom>
        </p:spPr>
      </p:pic>
      <p:sp>
        <p:nvSpPr>
          <p:cNvPr id="34" name="TextBox 12"/>
          <p:cNvSpPr txBox="1"/>
          <p:nvPr/>
        </p:nvSpPr>
        <p:spPr>
          <a:xfrm>
            <a:off x="1005118" y="7978120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sz="21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03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68403" y="1981971"/>
            <a:ext cx="2799343" cy="2768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72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400" y="2019300"/>
            <a:ext cx="540000" cy="540000"/>
          </a:xfrm>
          <a:prstGeom prst="rect">
            <a:avLst/>
          </a:prstGeom>
        </p:spPr>
      </p:pic>
      <p:sp>
        <p:nvSpPr>
          <p:cNvPr id="52" name="TextBox 8"/>
          <p:cNvSpPr txBox="1"/>
          <p:nvPr/>
        </p:nvSpPr>
        <p:spPr>
          <a:xfrm>
            <a:off x="10591805" y="952500"/>
            <a:ext cx="7804151" cy="635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41100"/>
              </a:lnSpc>
            </a:pPr>
            <a:r>
              <a:rPr lang="ko-KR" altLang="en-US" sz="3500" b="1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</a:t>
            </a:r>
            <a:r>
              <a:rPr lang="ko-KR" alt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지정 절차</a:t>
            </a:r>
            <a:endParaRPr lang="en-US" altLang="ko-KR" sz="35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8. G-PASS </a:t>
            </a:r>
            <a:r>
              <a:rPr lang="en-US" altLang="ko-KR" sz="5400" spc="-51" smtClean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endParaRPr lang="ko-KR" altLang="en-US" sz="510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cxnSp>
        <p:nvCxnSpPr>
          <p:cNvPr id="12" name="직선 연결선 11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직사각형 12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object 4"/>
          <p:cNvSpPr txBox="1"/>
          <p:nvPr/>
        </p:nvSpPr>
        <p:spPr>
          <a:xfrm>
            <a:off x="1727200" y="1943104"/>
            <a:ext cx="6502400" cy="53565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ko-KR" altLang="en-US"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지정절차</a:t>
            </a:r>
            <a:endParaRPr lang="en-US" altLang="ko-KR" sz="2600" spc="-115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</p:txBody>
      </p:sp>
      <p:sp>
        <p:nvSpPr>
          <p:cNvPr id="17" name="TextBox 12"/>
          <p:cNvSpPr txBox="1"/>
          <p:nvPr/>
        </p:nvSpPr>
        <p:spPr>
          <a:xfrm>
            <a:off x="1005118" y="2092129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sz="21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04</a:t>
            </a: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999821"/>
              </p:ext>
            </p:extLst>
          </p:nvPr>
        </p:nvGraphicFramePr>
        <p:xfrm>
          <a:off x="1544022" y="2628900"/>
          <a:ext cx="14000777" cy="1541019"/>
        </p:xfrm>
        <a:graphic>
          <a:graphicData uri="http://schemas.openxmlformats.org/drawingml/2006/table">
            <a:tbl>
              <a:tblPr/>
              <a:tblGrid>
                <a:gridCol w="3050213">
                  <a:extLst>
                    <a:ext uri="{9D8B030D-6E8A-4147-A177-3AD203B41FA5}">
                      <a16:colId xmlns:a16="http://schemas.microsoft.com/office/drawing/2014/main" val="702963835"/>
                    </a:ext>
                  </a:extLst>
                </a:gridCol>
                <a:gridCol w="599975">
                  <a:extLst>
                    <a:ext uri="{9D8B030D-6E8A-4147-A177-3AD203B41FA5}">
                      <a16:colId xmlns:a16="http://schemas.microsoft.com/office/drawing/2014/main" val="622399330"/>
                    </a:ext>
                  </a:extLst>
                </a:gridCol>
                <a:gridCol w="3050213">
                  <a:extLst>
                    <a:ext uri="{9D8B030D-6E8A-4147-A177-3AD203B41FA5}">
                      <a16:colId xmlns:a16="http://schemas.microsoft.com/office/drawing/2014/main" val="35003625"/>
                    </a:ext>
                  </a:extLst>
                </a:gridCol>
                <a:gridCol w="599975">
                  <a:extLst>
                    <a:ext uri="{9D8B030D-6E8A-4147-A177-3AD203B41FA5}">
                      <a16:colId xmlns:a16="http://schemas.microsoft.com/office/drawing/2014/main" val="2631036126"/>
                    </a:ext>
                  </a:extLst>
                </a:gridCol>
                <a:gridCol w="3050213">
                  <a:extLst>
                    <a:ext uri="{9D8B030D-6E8A-4147-A177-3AD203B41FA5}">
                      <a16:colId xmlns:a16="http://schemas.microsoft.com/office/drawing/2014/main" val="3821820679"/>
                    </a:ext>
                  </a:extLst>
                </a:gridCol>
                <a:gridCol w="599975">
                  <a:extLst>
                    <a:ext uri="{9D8B030D-6E8A-4147-A177-3AD203B41FA5}">
                      <a16:colId xmlns:a16="http://schemas.microsoft.com/office/drawing/2014/main" val="291393118"/>
                    </a:ext>
                  </a:extLst>
                </a:gridCol>
                <a:gridCol w="3050213">
                  <a:extLst>
                    <a:ext uri="{9D8B030D-6E8A-4147-A177-3AD203B41FA5}">
                      <a16:colId xmlns:a16="http://schemas.microsoft.com/office/drawing/2014/main" val="1556716107"/>
                    </a:ext>
                  </a:extLst>
                </a:gridCol>
              </a:tblGrid>
              <a:tr h="52349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smtClean="0">
                          <a:solidFill>
                            <a:srgbClr val="FFFFFF"/>
                          </a:solidFill>
                          <a:effectLst/>
                          <a:latin typeface="+mj-ea"/>
                          <a:ea typeface="+mj-ea"/>
                        </a:rPr>
                        <a:t>모 집</a:t>
                      </a:r>
                      <a:endParaRPr lang="ko-KR" altLang="en-US" sz="20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629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-5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현장 실사</a:t>
                      </a:r>
                      <a:endParaRPr lang="ko-KR" altLang="en-US" sz="2000" kern="0" spc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629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>
                          <a:solidFill>
                            <a:srgbClr val="FFFFFF"/>
                          </a:solidFill>
                          <a:effectLst/>
                          <a:latin typeface="+mj-ea"/>
                          <a:ea typeface="+mj-ea"/>
                        </a:rPr>
                        <a:t>1</a:t>
                      </a:r>
                      <a:r>
                        <a:rPr lang="ko-KR" altLang="en-US" sz="2000" b="1" kern="0" spc="0">
                          <a:solidFill>
                            <a:srgbClr val="FFFFFF"/>
                          </a:solidFill>
                          <a:effectLst/>
                          <a:latin typeface="+mj-ea"/>
                          <a:ea typeface="+mj-ea"/>
                        </a:rPr>
                        <a:t>차 심사</a:t>
                      </a:r>
                      <a:endParaRPr lang="ko-KR" altLang="en-US" sz="20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629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>
                          <a:solidFill>
                            <a:srgbClr val="FFFFFF"/>
                          </a:solidFill>
                          <a:effectLst/>
                          <a:latin typeface="+mj-ea"/>
                          <a:ea typeface="+mj-ea"/>
                        </a:rPr>
                        <a:t>2</a:t>
                      </a:r>
                      <a:r>
                        <a:rPr lang="ko-KR" altLang="en-US" sz="2000" b="1" kern="0" spc="0">
                          <a:solidFill>
                            <a:srgbClr val="FFFFFF"/>
                          </a:solidFill>
                          <a:effectLst/>
                          <a:latin typeface="+mj-ea"/>
                          <a:ea typeface="+mj-ea"/>
                        </a:rPr>
                        <a:t>차 심사</a:t>
                      </a:r>
                      <a:endParaRPr lang="ko-KR" altLang="en-US" sz="20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62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8494496"/>
                  </a:ext>
                </a:extLst>
              </a:tr>
              <a:tr h="101752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100" spc="-9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G-PASS </a:t>
                      </a:r>
                      <a:r>
                        <a:rPr lang="ko-KR" altLang="en-US" sz="2000" kern="100" spc="-9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기업</a:t>
                      </a:r>
                      <a:endParaRPr lang="ko-KR" altLang="en-US" sz="20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100" spc="-9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지정 신청서 </a:t>
                      </a:r>
                      <a:r>
                        <a:rPr lang="ko-KR" altLang="en-US" sz="2000" kern="100" spc="-9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제출</a:t>
                      </a:r>
                      <a:endParaRPr lang="ko-KR" altLang="en-US" sz="2000" kern="0" spc="-9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기업 생산설비 등 </a:t>
                      </a:r>
                      <a:endParaRPr lang="en-US" altLang="ko-KR" sz="2000" kern="120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0"/>
                      <a:r>
                        <a:rPr lang="ko-KR" altLang="en-US" sz="20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현장 실태 조사</a:t>
                      </a:r>
                      <a:endParaRPr lang="ko-KR" altLang="en-US" sz="20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10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계량평가 사전검토 </a:t>
                      </a:r>
                      <a:r>
                        <a:rPr lang="ko-KR" altLang="en-US" sz="2000" kern="100" spc="-22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및 </a:t>
                      </a:r>
                      <a:r>
                        <a:rPr lang="ko-KR" altLang="en-US" sz="2000" kern="100" spc="-30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내</a:t>
                      </a:r>
                      <a:r>
                        <a:rPr lang="en-US" altLang="ko-KR" sz="2000" kern="100" spc="-30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‧</a:t>
                      </a:r>
                      <a:r>
                        <a:rPr lang="ko-KR" altLang="en-US" sz="2000" kern="100" spc="-30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외부 심사위원단 서류 심사</a:t>
                      </a:r>
                      <a:endParaRPr lang="ko-KR" altLang="en-US" sz="2000" kern="0" spc="-30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10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계약심사협의회</a:t>
                      </a:r>
                      <a:endParaRPr lang="ko-KR" altLang="en-US" sz="20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100" spc="-5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최종 심사</a:t>
                      </a:r>
                      <a:endParaRPr lang="ko-KR" altLang="en-US" sz="2000" kern="0" spc="-5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39842793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800229" y="3360226"/>
            <a:ext cx="104679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1467819" y="4398519"/>
            <a:ext cx="1628678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9865" indent="-229865" algn="just" fontAlgn="base" latinLnBrk="1">
              <a:lnSpc>
                <a:spcPct val="160000"/>
              </a:lnSpc>
              <a:tabLst>
                <a:tab pos="2824409" algn="l"/>
              </a:tabLst>
            </a:pPr>
            <a:r>
              <a:rPr lang="en-US" altLang="ko-KR" sz="200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en-US" altLang="ko-KR" sz="2000" kern="0" spc="-2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G-PASS</a:t>
            </a:r>
            <a:r>
              <a:rPr lang="ko-KR" altLang="en-US" sz="2000" kern="0" spc="-2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기업 지정심사는 분기별 </a:t>
            </a:r>
            <a:r>
              <a:rPr lang="en-US" altLang="ko-KR" sz="2000" kern="0" spc="-2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2000" kern="0" spc="-2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</a:t>
            </a:r>
            <a:r>
              <a:rPr lang="en-US" altLang="ko-KR" sz="1600" kern="0" spc="-2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(3</a:t>
            </a:r>
            <a:r>
              <a:rPr lang="ko-KR" altLang="en-US" sz="1600" kern="0" spc="-2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</a:t>
            </a:r>
            <a:r>
              <a:rPr lang="en-US" altLang="ko-KR" sz="1600" kern="0" spc="-2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6</a:t>
            </a:r>
            <a:r>
              <a:rPr lang="ko-KR" altLang="en-US" sz="1600" kern="0" spc="-2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</a:t>
            </a:r>
            <a:r>
              <a:rPr lang="en-US" altLang="ko-KR" sz="1600" kern="0" spc="-2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9</a:t>
            </a:r>
            <a:r>
              <a:rPr lang="ko-KR" altLang="en-US" sz="1600" kern="0" spc="-2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</a:t>
            </a:r>
            <a:r>
              <a:rPr lang="en-US" altLang="ko-KR" sz="1600" kern="0" spc="-2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12</a:t>
            </a:r>
            <a:r>
              <a:rPr lang="ko-KR" altLang="en-US" sz="1600" kern="0" spc="-2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</a:t>
            </a:r>
            <a:r>
              <a:rPr lang="en-US" altLang="ko-KR" sz="1600" kern="0" spc="-2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2000" kern="0" spc="-2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진행되므로 지정 목표로 하는 분기의 첫 달</a:t>
            </a:r>
            <a:r>
              <a:rPr lang="en-US" altLang="ko-KR" sz="1600" kern="0" spc="-2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</a:t>
            </a:r>
            <a:r>
              <a:rPr lang="ko-KR" altLang="en-US" sz="1600" kern="0" spc="-2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</a:t>
            </a:r>
            <a:r>
              <a:rPr lang="en-US" altLang="ko-KR" sz="1600" kern="0" spc="-2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4</a:t>
            </a:r>
            <a:r>
              <a:rPr lang="ko-KR" altLang="en-US" sz="1600" kern="0" spc="-2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</a:t>
            </a:r>
            <a:r>
              <a:rPr lang="en-US" altLang="ko-KR" sz="1600" kern="0" spc="-2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7</a:t>
            </a:r>
            <a:r>
              <a:rPr lang="ko-KR" altLang="en-US" sz="1600" kern="0" spc="-2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</a:t>
            </a:r>
            <a:r>
              <a:rPr lang="en-US" altLang="ko-KR" sz="1600" kern="0" spc="-2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10</a:t>
            </a:r>
            <a:r>
              <a:rPr lang="ko-KR" altLang="en-US" sz="1600" kern="0" spc="-2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</a:t>
            </a:r>
            <a:r>
              <a:rPr lang="en-US" altLang="ko-KR" sz="1600" kern="0" spc="-2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2000" kern="0" spc="-2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까지 서류 제출 및 보완 완료</a:t>
            </a:r>
            <a:endParaRPr lang="en-US" altLang="ko-KR" sz="2000" kern="0" spc="-2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29865" indent="-229865" algn="just" fontAlgn="base" latinLnBrk="1">
              <a:lnSpc>
                <a:spcPct val="160000"/>
              </a:lnSpc>
              <a:tabLst>
                <a:tab pos="2824409" algn="l"/>
              </a:tabLst>
            </a:pPr>
            <a:r>
              <a:rPr lang="ko-KR" altLang="en-US" sz="2000" kern="0" spc="-2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☎</a:t>
            </a:r>
            <a:r>
              <a:rPr lang="en-US" altLang="ko-KR" sz="200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서류 제출 및 문의 </a:t>
            </a:r>
            <a:r>
              <a:rPr lang="en-US" altLang="ko-KR" sz="200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en-US" altLang="ko-KR" sz="2000" kern="0">
                <a:solidFill>
                  <a:srgbClr val="000000"/>
                </a:solidFill>
                <a:latin typeface="+mn-ea"/>
              </a:rPr>
              <a:t>(</a:t>
            </a:r>
            <a:r>
              <a:rPr lang="ko-KR" altLang="en-US" sz="2000" kern="0">
                <a:solidFill>
                  <a:srgbClr val="000000"/>
                </a:solidFill>
                <a:latin typeface="+mn-ea"/>
              </a:rPr>
              <a:t>사</a:t>
            </a:r>
            <a:r>
              <a:rPr lang="en-US" altLang="ko-KR" sz="2000" kern="0">
                <a:solidFill>
                  <a:srgbClr val="000000"/>
                </a:solidFill>
                <a:latin typeface="+mn-ea"/>
              </a:rPr>
              <a:t>)</a:t>
            </a:r>
            <a:r>
              <a:rPr lang="ko-KR" altLang="en-US" sz="2000" kern="0">
                <a:solidFill>
                  <a:srgbClr val="000000"/>
                </a:solidFill>
                <a:latin typeface="+mn-ea"/>
              </a:rPr>
              <a:t>정부조달수출진흥협회</a:t>
            </a:r>
            <a:r>
              <a:rPr lang="en-US" altLang="ko-KR" sz="2000" kern="0">
                <a:solidFill>
                  <a:srgbClr val="000000"/>
                </a:solidFill>
                <a:latin typeface="+mn-ea"/>
              </a:rPr>
              <a:t>(G-PASS</a:t>
            </a:r>
            <a:r>
              <a:rPr lang="ko-KR" altLang="en-US" sz="2000" kern="0">
                <a:solidFill>
                  <a:srgbClr val="000000"/>
                </a:solidFill>
                <a:latin typeface="+mn-ea"/>
              </a:rPr>
              <a:t>협회</a:t>
            </a:r>
            <a:r>
              <a:rPr lang="en-US" altLang="ko-KR" sz="2000" kern="0">
                <a:solidFill>
                  <a:srgbClr val="000000"/>
                </a:solidFill>
                <a:latin typeface="+mn-ea"/>
              </a:rPr>
              <a:t>)(</a:t>
            </a:r>
            <a:r>
              <a:rPr lang="en-US" altLang="ko-KR" sz="2000" kern="0">
                <a:solidFill>
                  <a:srgbClr val="0070C0"/>
                </a:solidFill>
                <a:latin typeface="+mn-ea"/>
              </a:rPr>
              <a:t>contact@gpass.or.kr</a:t>
            </a:r>
            <a:r>
              <a:rPr lang="en-US" altLang="ko-KR" sz="2000"/>
              <a:t>, </a:t>
            </a:r>
            <a:r>
              <a:rPr lang="en-US" altLang="ko-KR" sz="2000" kern="0">
                <a:solidFill>
                  <a:srgbClr val="000000"/>
                </a:solidFill>
                <a:latin typeface="+mn-ea"/>
              </a:rPr>
              <a:t>02-6203-7732</a:t>
            </a:r>
            <a:r>
              <a:rPr lang="en-US" altLang="ko-KR" sz="2000" kern="0" spc="-31">
                <a:solidFill>
                  <a:srgbClr val="000000"/>
                </a:solidFill>
                <a:latin typeface="+mn-ea"/>
              </a:rPr>
              <a:t>, 7748, 7727</a:t>
            </a:r>
            <a:r>
              <a:rPr lang="en-US" altLang="ko-KR" sz="2000" kern="0">
                <a:solidFill>
                  <a:srgbClr val="000000"/>
                </a:solidFill>
                <a:latin typeface="+mn-ea"/>
              </a:rPr>
              <a:t>)</a:t>
            </a:r>
          </a:p>
          <a:p>
            <a:pPr fontAlgn="base" latinLnBrk="1"/>
            <a:r>
              <a:rPr lang="ko-KR" altLang="en-US" sz="2000" kern="0" spc="-2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    조달청 국제협력담당관실</a:t>
            </a:r>
            <a:r>
              <a:rPr lang="en-US" altLang="ko-KR" sz="2000" kern="0" spc="-2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(070-4056-7590, 6443)  / </a:t>
            </a:r>
            <a:r>
              <a:rPr lang="ko-KR" altLang="en-US" sz="2000" kern="0" spc="-2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해외조달시장 진출 유망기업</a:t>
            </a:r>
            <a:r>
              <a:rPr lang="en-US" altLang="ko-KR" sz="2000" kern="0" spc="-2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(G-PASS) </a:t>
            </a:r>
            <a:r>
              <a:rPr lang="ko-KR" altLang="en-US" sz="2000" kern="0" spc="-2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길잡이 </a:t>
            </a:r>
            <a:r>
              <a:rPr lang="en-US" altLang="ko-KR" sz="2000" kern="0" spc="-2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(070-4056-6492, 6487)</a:t>
            </a:r>
            <a:endParaRPr lang="ko-KR" altLang="en-US" sz="2000" kern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  <p:pic>
        <p:nvPicPr>
          <p:cNvPr id="19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694705" y="3314703"/>
            <a:ext cx="334495" cy="342803"/>
          </a:xfrm>
          <a:prstGeom prst="rect">
            <a:avLst/>
          </a:prstGeom>
        </p:spPr>
      </p:pic>
      <p:pic>
        <p:nvPicPr>
          <p:cNvPr id="32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400" y="5847630"/>
            <a:ext cx="540000" cy="540000"/>
          </a:xfrm>
          <a:prstGeom prst="rect">
            <a:avLst/>
          </a:prstGeom>
        </p:spPr>
      </p:pic>
      <p:sp>
        <p:nvSpPr>
          <p:cNvPr id="33" name="object 4"/>
          <p:cNvSpPr txBox="1"/>
          <p:nvPr/>
        </p:nvSpPr>
        <p:spPr>
          <a:xfrm>
            <a:off x="1800229" y="5753100"/>
            <a:ext cx="1933571" cy="6129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ko-KR" altLang="en-US" sz="2600" spc="-115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지정 </a:t>
            </a:r>
            <a:r>
              <a:rPr lang="ko-KR" altLang="en-US" sz="2600" spc="-115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G마켓 산스 Medium"/>
              </a:rPr>
              <a:t>혜택</a:t>
            </a:r>
            <a:endParaRPr lang="en-US" altLang="ko-KR" sz="2600" spc="-115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G마켓 산스 Medium"/>
            </a:endParaRPr>
          </a:p>
        </p:txBody>
      </p:sp>
      <p:sp>
        <p:nvSpPr>
          <p:cNvPr id="34" name="TextBox 12"/>
          <p:cNvSpPr txBox="1"/>
          <p:nvPr/>
        </p:nvSpPr>
        <p:spPr>
          <a:xfrm>
            <a:off x="1005118" y="5920459"/>
            <a:ext cx="5461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en-US" sz="21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05</a:t>
            </a:r>
          </a:p>
        </p:txBody>
      </p: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2474148"/>
              </p:ext>
            </p:extLst>
          </p:nvPr>
        </p:nvGraphicFramePr>
        <p:xfrm>
          <a:off x="1544018" y="6438482"/>
          <a:ext cx="15372382" cy="3391662"/>
        </p:xfrm>
        <a:graphic>
          <a:graphicData uri="http://schemas.openxmlformats.org/drawingml/2006/table">
            <a:tbl>
              <a:tblPr/>
              <a:tblGrid>
                <a:gridCol w="15372382">
                  <a:extLst>
                    <a:ext uri="{9D8B030D-6E8A-4147-A177-3AD203B41FA5}">
                      <a16:colId xmlns:a16="http://schemas.microsoft.com/office/drawing/2014/main" val="3756178848"/>
                    </a:ext>
                  </a:extLst>
                </a:gridCol>
              </a:tblGrid>
              <a:tr h="2660143">
                <a:tc>
                  <a:txBody>
                    <a:bodyPr/>
                    <a:lstStyle/>
                    <a:p>
                      <a:pPr marL="1130300" marR="38100" indent="-54610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240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 (</a:t>
                      </a:r>
                      <a:r>
                        <a:rPr lang="ko-KR" altLang="en-US" sz="2400" b="1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해외전시회 참가지원</a:t>
                      </a:r>
                      <a:r>
                        <a:rPr lang="en-US" altLang="ko-KR" sz="2400" b="1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해외공공조달 관련 전시회 참가 시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기업 부스 임차료 및 운송비 지원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정부조달 수출</a:t>
                      </a:r>
                      <a:endParaRPr lang="en-US" altLang="ko-KR" sz="2400" kern="120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컨소시엄 참가 기회 제공</a:t>
                      </a: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240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240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 </a:t>
                      </a:r>
                      <a:r>
                        <a:rPr lang="en-US" altLang="ko-KR" sz="2400" b="1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2400" b="1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해외바이어 초청 상담회</a:t>
                      </a:r>
                      <a:r>
                        <a:rPr lang="en-US" altLang="ko-KR" sz="2400" b="1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나라장터엑스포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공공조달 수출상담회 등을 통해 해외발주기관 및 해외조달 벤더를 </a:t>
                      </a:r>
                      <a:endParaRPr lang="en-US" altLang="ko-KR" sz="2400" kern="120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초청하여 상담기회 제공</a:t>
                      </a: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240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240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 </a:t>
                      </a:r>
                      <a:r>
                        <a:rPr lang="en-US" altLang="ko-KR" sz="2400" b="1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2400" b="1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해외조달시장 수출지원</a:t>
                      </a:r>
                      <a:r>
                        <a:rPr lang="en-US" altLang="ko-KR" sz="2400" b="1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해외 현지기업과 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1:1 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매칭 상담회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전략기업 육성사업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전문인력 양성과정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해외 조달</a:t>
                      </a:r>
                      <a:endParaRPr lang="en-US" altLang="ko-KR" sz="2400" kern="120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시장 진출 설명회 등 제공</a:t>
                      </a:r>
                      <a:endParaRPr lang="ko-KR" altLang="en-US" sz="24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2642747"/>
                  </a:ext>
                </a:extLst>
              </a:tr>
            </a:tbl>
          </a:graphicData>
        </a:graphic>
      </p:graphicFrame>
      <p:pic>
        <p:nvPicPr>
          <p:cNvPr id="42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352305" y="3314703"/>
            <a:ext cx="334495" cy="342803"/>
          </a:xfrm>
          <a:prstGeom prst="rect">
            <a:avLst/>
          </a:prstGeom>
        </p:spPr>
      </p:pic>
      <p:pic>
        <p:nvPicPr>
          <p:cNvPr id="43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009905" y="3314703"/>
            <a:ext cx="334495" cy="342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498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Box 8"/>
          <p:cNvSpPr txBox="1"/>
          <p:nvPr/>
        </p:nvSpPr>
        <p:spPr>
          <a:xfrm>
            <a:off x="10591805" y="952500"/>
            <a:ext cx="7804151" cy="635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41100"/>
              </a:lnSpc>
            </a:pPr>
            <a:r>
              <a:rPr lang="ko-KR" altLang="en-US" sz="3500" b="1" err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ㅣ</a:t>
            </a:r>
            <a:r>
              <a:rPr 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    </a:t>
            </a:r>
            <a:r>
              <a:rPr lang="ko-KR" altLang="en-US" sz="3500" b="1">
                <a:solidFill>
                  <a:srgbClr val="3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지정 혜택</a:t>
            </a:r>
            <a:endParaRPr lang="en-US" altLang="ko-KR" sz="3500" b="1">
              <a:solidFill>
                <a:srgbClr val="343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" name="TextBox 7"/>
          <p:cNvSpPr txBox="1"/>
          <p:nvPr/>
        </p:nvSpPr>
        <p:spPr>
          <a:xfrm>
            <a:off x="736600" y="749300"/>
            <a:ext cx="96266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84660"/>
              </a:lnSpc>
            </a:pPr>
            <a:r>
              <a:rPr lang="en-US" altLang="ko-KR" sz="5400" spc="-5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8. G-PASS </a:t>
            </a:r>
            <a:r>
              <a:rPr lang="en-US" altLang="ko-KR" sz="5400" spc="-51" smtClean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endParaRPr lang="ko-KR" altLang="en-US" sz="510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cxnSp>
        <p:nvCxnSpPr>
          <p:cNvPr id="12" name="직선 연결선 11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직사각형 12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29" name="표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9972467"/>
              </p:ext>
            </p:extLst>
          </p:nvPr>
        </p:nvGraphicFramePr>
        <p:xfrm>
          <a:off x="1441450" y="2213957"/>
          <a:ext cx="14890200" cy="7168134"/>
        </p:xfrm>
        <a:graphic>
          <a:graphicData uri="http://schemas.openxmlformats.org/drawingml/2006/table">
            <a:tbl>
              <a:tblPr/>
              <a:tblGrid>
                <a:gridCol w="14890200">
                  <a:extLst>
                    <a:ext uri="{9D8B030D-6E8A-4147-A177-3AD203B41FA5}">
                      <a16:colId xmlns:a16="http://schemas.microsoft.com/office/drawing/2014/main" val="3756178848"/>
                    </a:ext>
                  </a:extLst>
                </a:gridCol>
              </a:tblGrid>
              <a:tr h="4902193"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240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 </a:t>
                      </a:r>
                      <a:r>
                        <a:rPr lang="en-US" altLang="ko-KR" sz="2400" b="1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2400" b="1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국내조달시장 가산점 혜택 </a:t>
                      </a:r>
                      <a:r>
                        <a:rPr lang="en-US" altLang="ko-KR" sz="2400" b="1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 </a:t>
                      </a:r>
                      <a:r>
                        <a:rPr lang="en-US" altLang="ko-KR" sz="2400" b="1" u="sng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A, B</a:t>
                      </a:r>
                      <a:r>
                        <a:rPr lang="ko-KR" altLang="en-US" sz="2400" b="1" u="sng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등급만 해당</a:t>
                      </a:r>
                      <a:r>
                        <a:rPr lang="en-US" altLang="ko-KR" sz="2400" b="1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▸ 우수조달물품 신청 신인도 가점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(1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점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2400" kern="120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▸ 중소기업자간 계약이행능력심사 및 물품구매적격심사 “정책지원” 신인도 가점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(1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점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2400" kern="120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▸ 물품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용역 다수공급자계약 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단계 경쟁우대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최대 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+7.5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점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2400" kern="120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▸ 용역 카탈로그 계약 종합평가 우대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최대 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+5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점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240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2400" b="1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(유관기관 지원사업 혜택)</a:t>
                      </a:r>
                      <a:endParaRPr lang="en-US" altLang="ko-KR" sz="2400" kern="120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▸ 특허청 글로벌 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IP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스타기업 육성사업 지원 시 가점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점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2400" kern="120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▸ 기술보증기금 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보증심사 우대 및 기술보증수수료 인하</a:t>
                      </a: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▸ 기업은행 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환율우대 및 외국환 수수료 일부감면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지원사업 연계 등</a:t>
                      </a: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▸ 산업은행 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맞춤형 상품정보 제공 및 해외송금수수료 일부 감면 등</a:t>
                      </a: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▸ 한국수출입은행 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히든 챔피언 프로그램 선정 우대 등</a:t>
                      </a: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▸ 무역보험공사 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보증한도 우대</a:t>
                      </a:r>
                      <a:r>
                        <a:rPr lang="en-US" altLang="ko-KR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24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신용조사 수수료 면제 등</a:t>
                      </a:r>
                      <a:endParaRPr lang="en-US" altLang="ko-KR" sz="2400" kern="120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40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• </a:t>
                      </a:r>
                      <a:r>
                        <a:rPr lang="en-US" altLang="ko-KR" sz="2400" b="1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2400" b="1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나라장터 종합쇼핑몰 등록제품에 </a:t>
                      </a:r>
                      <a:r>
                        <a:rPr lang="en-US" altLang="ko-KR" sz="2400" b="1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G-PASS</a:t>
                      </a:r>
                      <a:r>
                        <a:rPr lang="ko-KR" altLang="en-US" sz="2400" b="1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기업마크 부착 </a:t>
                      </a:r>
                      <a:r>
                        <a:rPr lang="en-US" altLang="ko-KR" sz="2400" b="1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 </a:t>
                      </a:r>
                      <a:r>
                        <a:rPr lang="en-US" altLang="ko-KR" sz="2400" b="1" u="sng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A, B</a:t>
                      </a:r>
                      <a:r>
                        <a:rPr lang="ko-KR" altLang="en-US" sz="2400" b="1" u="sng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등급만 해당</a:t>
                      </a:r>
                      <a:r>
                        <a:rPr lang="en-US" altLang="ko-KR" sz="2400" b="1" kern="12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en-US" sz="2400" kern="120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4771" marR="64771" marT="17907" marB="1790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26427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7853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6"/>
          <p:cNvPicPr>
            <a:picLocks noChangeAspect="1"/>
          </p:cNvPicPr>
          <p:nvPr/>
        </p:nvPicPr>
        <p:blipFill rotWithShape="1">
          <a:blip r:embed="rId3">
            <a:extLst/>
          </a:blip>
          <a:srcRect l="4000" t="40377" r="4000" b="1368"/>
          <a:stretch/>
        </p:blipFill>
        <p:spPr>
          <a:xfrm>
            <a:off x="838201" y="2714125"/>
            <a:ext cx="8001000" cy="6328277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모서리가 둥근 사각형 설명선 1"/>
          <p:cNvSpPr/>
          <p:nvPr/>
        </p:nvSpPr>
        <p:spPr>
          <a:xfrm>
            <a:off x="10134600" y="2247900"/>
            <a:ext cx="6781800" cy="2895600"/>
          </a:xfrm>
          <a:prstGeom prst="wedgeRoundRectCallout">
            <a:avLst>
              <a:gd name="adj1" fmla="val -41277"/>
              <a:gd name="adj2" fmla="val 59430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10363200" y="2482671"/>
            <a:ext cx="6553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>
                <a:solidFill>
                  <a:srgbClr val="FF7560"/>
                </a:solidFill>
              </a:rPr>
              <a:t>어느 조달시장에 진출해야할지 정하셨나요</a:t>
            </a:r>
            <a:r>
              <a:rPr lang="en-US" altLang="ko-KR" sz="3600">
                <a:solidFill>
                  <a:srgbClr val="FF7560"/>
                </a:solidFill>
              </a:rPr>
              <a:t>?</a:t>
            </a:r>
            <a:r>
              <a:rPr lang="ko-KR" altLang="en-US" sz="3600">
                <a:solidFill>
                  <a:srgbClr val="FF7560"/>
                </a:solidFill>
              </a:rPr>
              <a:t> </a:t>
            </a:r>
            <a:endParaRPr lang="en-US" altLang="ko-KR" sz="3600">
              <a:solidFill>
                <a:srgbClr val="FF756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363200" y="3871898"/>
            <a:ext cx="6553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>
                <a:solidFill>
                  <a:schemeClr val="tx2"/>
                </a:solidFill>
              </a:rPr>
              <a:t>진입부터 성장까지 </a:t>
            </a:r>
            <a:r>
              <a:rPr lang="en-US" altLang="ko-KR" sz="2800">
                <a:solidFill>
                  <a:schemeClr val="tx2"/>
                </a:solidFill>
              </a:rPr>
              <a:t>!</a:t>
            </a:r>
          </a:p>
          <a:p>
            <a:r>
              <a:rPr lang="ko-KR" altLang="en-US" sz="2800">
                <a:solidFill>
                  <a:schemeClr val="tx2"/>
                </a:solidFill>
              </a:rPr>
              <a:t>공공조달길잡이가 도와드리겠습니다</a:t>
            </a:r>
            <a:r>
              <a:rPr lang="en-US" altLang="ko-KR" sz="2800">
                <a:solidFill>
                  <a:schemeClr val="tx2"/>
                </a:solidFill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4935200" y="8519183"/>
            <a:ext cx="1981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>
                <a:solidFill>
                  <a:srgbClr val="10428C"/>
                </a:solidFill>
              </a:rPr>
              <a:t>감사합니다</a:t>
            </a:r>
            <a:endParaRPr lang="ko-KR" altLang="en-US" sz="1200"/>
          </a:p>
        </p:txBody>
      </p:sp>
      <p:cxnSp>
        <p:nvCxnSpPr>
          <p:cNvPr id="13" name="직선 연결선 12"/>
          <p:cNvCxnSpPr/>
          <p:nvPr/>
        </p:nvCxnSpPr>
        <p:spPr>
          <a:xfrm>
            <a:off x="533400" y="1714500"/>
            <a:ext cx="1684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직사각형 14"/>
          <p:cNvSpPr/>
          <p:nvPr/>
        </p:nvSpPr>
        <p:spPr>
          <a:xfrm>
            <a:off x="1" y="0"/>
            <a:ext cx="2882899" cy="1990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2843712" y="0"/>
            <a:ext cx="15539539" cy="1990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8530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2254</TotalTime>
  <Words>7136</Words>
  <Application>Microsoft Office PowerPoint</Application>
  <PresentationFormat>사용자 지정</PresentationFormat>
  <Paragraphs>1012</Paragraphs>
  <Slides>49</Slides>
  <Notes>49</Notes>
  <HiddenSlides>0</HiddenSlides>
  <MMClips>0</MMClips>
  <ScaleCrop>false</ScaleCrop>
  <HeadingPairs>
    <vt:vector size="6" baseType="variant">
      <vt:variant>
        <vt:lpstr>사용한 글꼴</vt:lpstr>
      </vt:variant>
      <vt:variant>
        <vt:i4>13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49</vt:i4>
      </vt:variant>
    </vt:vector>
  </HeadingPairs>
  <TitlesOfParts>
    <vt:vector size="63" baseType="lpstr">
      <vt:lpstr>G마켓 산스 Medium</vt:lpstr>
      <vt:lpstr>Minion Pro</vt:lpstr>
      <vt:lpstr>Minion Pro Cond</vt:lpstr>
      <vt:lpstr>ONE 모바일고딕 Title OTF</vt:lpstr>
      <vt:lpstr>나눔고딕OTF</vt:lpstr>
      <vt:lpstr>맑은 고딕</vt:lpstr>
      <vt:lpstr>-윤고딕310</vt:lpstr>
      <vt:lpstr>-윤고딕320</vt:lpstr>
      <vt:lpstr>-윤고딕340</vt:lpstr>
      <vt:lpstr>함초롬바탕</vt:lpstr>
      <vt:lpstr>Arial</vt:lpstr>
      <vt:lpstr>Calibri</vt:lpstr>
      <vt:lpstr>Wingdings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167</cp:revision>
  <dcterms:created xsi:type="dcterms:W3CDTF">2006-08-16T00:00:00Z</dcterms:created>
  <dcterms:modified xsi:type="dcterms:W3CDTF">2025-09-01T02:19:13Z</dcterms:modified>
</cp:coreProperties>
</file>